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92" r:id="rId5"/>
    <p:sldMasterId id="2147483705" r:id="rId6"/>
  </p:sldMasterIdLst>
  <p:notesMasterIdLst>
    <p:notesMasterId r:id="rId23"/>
  </p:notesMasterIdLst>
  <p:sldIdLst>
    <p:sldId id="388" r:id="rId7"/>
    <p:sldId id="330" r:id="rId8"/>
    <p:sldId id="332" r:id="rId9"/>
    <p:sldId id="403" r:id="rId10"/>
    <p:sldId id="395" r:id="rId11"/>
    <p:sldId id="405" r:id="rId12"/>
    <p:sldId id="396" r:id="rId13"/>
    <p:sldId id="401" r:id="rId14"/>
    <p:sldId id="399" r:id="rId15"/>
    <p:sldId id="402" r:id="rId16"/>
    <p:sldId id="406" r:id="rId17"/>
    <p:sldId id="398" r:id="rId18"/>
    <p:sldId id="335" r:id="rId19"/>
    <p:sldId id="407" r:id="rId20"/>
    <p:sldId id="387" r:id="rId21"/>
    <p:sldId id="364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oldspink, Laura H." initials="GLH" lastIdx="5" clrIdx="0">
    <p:extLst>
      <p:ext uri="{19B8F6BF-5375-455C-9EA6-DF929625EA0E}">
        <p15:presenceInfo xmlns:p15="http://schemas.microsoft.com/office/powerpoint/2012/main" userId="Goldspink, Laura H.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000"/>
    <a:srgbClr val="FF6600"/>
    <a:srgbClr val="FF0000"/>
    <a:srgbClr val="92D050"/>
    <a:srgbClr val="00B050"/>
    <a:srgbClr val="428B84"/>
    <a:srgbClr val="4BBAAF"/>
    <a:srgbClr val="FFE0CC"/>
    <a:srgbClr val="EDEDED"/>
    <a:srgbClr val="7F7F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FEB4013-FB36-4E8C-A07A-96D6F2585412}" v="3" dt="2020-11-09T10:31:50.89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129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73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commentAuthors" Target="commentAuthor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78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theme" Target="theme/theme1.xml"/><Relationship Id="rId7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incent Luxmoore" userId="f68c9358-ef43-40f4-91af-741e9c85bd2b" providerId="ADAL" clId="{1FEB4013-FB36-4E8C-A07A-96D6F2585412}"/>
    <pc:docChg chg="modSld">
      <pc:chgData name="Vincent Luxmoore" userId="f68c9358-ef43-40f4-91af-741e9c85bd2b" providerId="ADAL" clId="{1FEB4013-FB36-4E8C-A07A-96D6F2585412}" dt="2020-11-09T10:31:50.891" v="2"/>
      <pc:docMkLst>
        <pc:docMk/>
      </pc:docMkLst>
      <pc:sldChg chg="modAnim">
        <pc:chgData name="Vincent Luxmoore" userId="f68c9358-ef43-40f4-91af-741e9c85bd2b" providerId="ADAL" clId="{1FEB4013-FB36-4E8C-A07A-96D6F2585412}" dt="2020-11-09T10:31:34.975" v="0"/>
        <pc:sldMkLst>
          <pc:docMk/>
          <pc:sldMk cId="2644077747" sldId="339"/>
        </pc:sldMkLst>
      </pc:sldChg>
      <pc:sldChg chg="modAnim">
        <pc:chgData name="Vincent Luxmoore" userId="f68c9358-ef43-40f4-91af-741e9c85bd2b" providerId="ADAL" clId="{1FEB4013-FB36-4E8C-A07A-96D6F2585412}" dt="2020-11-09T10:31:40.492" v="1"/>
        <pc:sldMkLst>
          <pc:docMk/>
          <pc:sldMk cId="2062540941" sldId="340"/>
        </pc:sldMkLst>
      </pc:sldChg>
      <pc:sldChg chg="modAnim">
        <pc:chgData name="Vincent Luxmoore" userId="f68c9358-ef43-40f4-91af-741e9c85bd2b" providerId="ADAL" clId="{1FEB4013-FB36-4E8C-A07A-96D6F2585412}" dt="2020-11-09T10:31:50.891" v="2"/>
        <pc:sldMkLst>
          <pc:docMk/>
          <pc:sldMk cId="84471435" sldId="345"/>
        </pc:sldMkLst>
      </pc:sldChg>
    </pc:docChg>
  </pc:docChgLst>
  <pc:docChgLst>
    <pc:chgData name="Lucy James" userId="c8f9f7bd-7abf-47a7-848a-3dcf87473643" providerId="ADAL" clId="{934B84F1-EAD6-4689-B81C-37F5403E7706}"/>
    <pc:docChg chg="custSel addSld delSld modSld sldOrd">
      <pc:chgData name="Lucy James" userId="c8f9f7bd-7abf-47a7-848a-3dcf87473643" providerId="ADAL" clId="{934B84F1-EAD6-4689-B81C-37F5403E7706}" dt="2020-11-09T12:17:04.722" v="258" actId="14100"/>
      <pc:docMkLst>
        <pc:docMk/>
      </pc:docMkLst>
      <pc:sldChg chg="modSp mod">
        <pc:chgData name="Lucy James" userId="c8f9f7bd-7abf-47a7-848a-3dcf87473643" providerId="ADAL" clId="{934B84F1-EAD6-4689-B81C-37F5403E7706}" dt="2020-11-09T12:17:04.722" v="258" actId="14100"/>
        <pc:sldMkLst>
          <pc:docMk/>
          <pc:sldMk cId="3868384627" sldId="295"/>
        </pc:sldMkLst>
        <pc:spChg chg="mod">
          <ac:chgData name="Lucy James" userId="c8f9f7bd-7abf-47a7-848a-3dcf87473643" providerId="ADAL" clId="{934B84F1-EAD6-4689-B81C-37F5403E7706}" dt="2020-11-09T12:17:04.722" v="258" actId="14100"/>
          <ac:spMkLst>
            <pc:docMk/>
            <pc:sldMk cId="3868384627" sldId="295"/>
            <ac:spMk id="4" creationId="{00000000-0000-0000-0000-000000000000}"/>
          </ac:spMkLst>
        </pc:spChg>
      </pc:sldChg>
      <pc:sldChg chg="del">
        <pc:chgData name="Lucy James" userId="c8f9f7bd-7abf-47a7-848a-3dcf87473643" providerId="ADAL" clId="{934B84F1-EAD6-4689-B81C-37F5403E7706}" dt="2020-11-04T09:10:04.316" v="0" actId="47"/>
        <pc:sldMkLst>
          <pc:docMk/>
          <pc:sldMk cId="2588546379" sldId="331"/>
        </pc:sldMkLst>
      </pc:sldChg>
      <pc:sldChg chg="addSp delSp modSp mod">
        <pc:chgData name="Lucy James" userId="c8f9f7bd-7abf-47a7-848a-3dcf87473643" providerId="ADAL" clId="{934B84F1-EAD6-4689-B81C-37F5403E7706}" dt="2020-11-04T09:14:40.121" v="86" actId="1076"/>
        <pc:sldMkLst>
          <pc:docMk/>
          <pc:sldMk cId="2463637722" sldId="337"/>
        </pc:sldMkLst>
        <pc:spChg chg="add mod">
          <ac:chgData name="Lucy James" userId="c8f9f7bd-7abf-47a7-848a-3dcf87473643" providerId="ADAL" clId="{934B84F1-EAD6-4689-B81C-37F5403E7706}" dt="2020-11-04T09:14:40.121" v="86" actId="1076"/>
          <ac:spMkLst>
            <pc:docMk/>
            <pc:sldMk cId="2463637722" sldId="337"/>
            <ac:spMk id="2" creationId="{71BECC10-18CA-492A-A868-327E7C2D2E40}"/>
          </ac:spMkLst>
        </pc:spChg>
        <pc:spChg chg="del">
          <ac:chgData name="Lucy James" userId="c8f9f7bd-7abf-47a7-848a-3dcf87473643" providerId="ADAL" clId="{934B84F1-EAD6-4689-B81C-37F5403E7706}" dt="2020-11-04T09:14:36.750" v="84" actId="478"/>
          <ac:spMkLst>
            <pc:docMk/>
            <pc:sldMk cId="2463637722" sldId="337"/>
            <ac:spMk id="9" creationId="{00000000-0000-0000-0000-000000000000}"/>
          </ac:spMkLst>
        </pc:spChg>
      </pc:sldChg>
      <pc:sldChg chg="del">
        <pc:chgData name="Lucy James" userId="c8f9f7bd-7abf-47a7-848a-3dcf87473643" providerId="ADAL" clId="{934B84F1-EAD6-4689-B81C-37F5403E7706}" dt="2020-11-04T09:20:17.125" v="241" actId="47"/>
        <pc:sldMkLst>
          <pc:docMk/>
          <pc:sldMk cId="3560102708" sldId="341"/>
        </pc:sldMkLst>
      </pc:sldChg>
      <pc:sldChg chg="ord">
        <pc:chgData name="Lucy James" userId="c8f9f7bd-7abf-47a7-848a-3dcf87473643" providerId="ADAL" clId="{934B84F1-EAD6-4689-B81C-37F5403E7706}" dt="2020-11-04T09:15:28.401" v="88"/>
        <pc:sldMkLst>
          <pc:docMk/>
          <pc:sldMk cId="1856828153" sldId="363"/>
        </pc:sldMkLst>
      </pc:sldChg>
      <pc:sldChg chg="modSp mod">
        <pc:chgData name="Lucy James" userId="c8f9f7bd-7abf-47a7-848a-3dcf87473643" providerId="ADAL" clId="{934B84F1-EAD6-4689-B81C-37F5403E7706}" dt="2020-11-04T09:10:58.263" v="80" actId="20577"/>
        <pc:sldMkLst>
          <pc:docMk/>
          <pc:sldMk cId="392215276" sldId="373"/>
        </pc:sldMkLst>
        <pc:spChg chg="mod">
          <ac:chgData name="Lucy James" userId="c8f9f7bd-7abf-47a7-848a-3dcf87473643" providerId="ADAL" clId="{934B84F1-EAD6-4689-B81C-37F5403E7706}" dt="2020-11-04T09:10:58.263" v="80" actId="20577"/>
          <ac:spMkLst>
            <pc:docMk/>
            <pc:sldMk cId="392215276" sldId="373"/>
            <ac:spMk id="9" creationId="{00000000-0000-0000-0000-000000000000}"/>
          </ac:spMkLst>
        </pc:spChg>
      </pc:sldChg>
      <pc:sldChg chg="ord">
        <pc:chgData name="Lucy James" userId="c8f9f7bd-7abf-47a7-848a-3dcf87473643" providerId="ADAL" clId="{934B84F1-EAD6-4689-B81C-37F5403E7706}" dt="2020-11-04T09:13:55.143" v="83"/>
        <pc:sldMkLst>
          <pc:docMk/>
          <pc:sldMk cId="970340656" sldId="374"/>
        </pc:sldMkLst>
      </pc:sldChg>
      <pc:sldChg chg="add">
        <pc:chgData name="Lucy James" userId="c8f9f7bd-7abf-47a7-848a-3dcf87473643" providerId="ADAL" clId="{934B84F1-EAD6-4689-B81C-37F5403E7706}" dt="2020-11-04T09:11:36.418" v="81"/>
        <pc:sldMkLst>
          <pc:docMk/>
          <pc:sldMk cId="3945290850" sldId="379"/>
        </pc:sldMkLst>
      </pc:sldChg>
      <pc:sldChg chg="modSp add mod">
        <pc:chgData name="Lucy James" userId="c8f9f7bd-7abf-47a7-848a-3dcf87473643" providerId="ADAL" clId="{934B84F1-EAD6-4689-B81C-37F5403E7706}" dt="2020-11-04T09:19:55.227" v="240" actId="20577"/>
        <pc:sldMkLst>
          <pc:docMk/>
          <pc:sldMk cId="1763219121" sldId="380"/>
        </pc:sldMkLst>
        <pc:spChg chg="mod">
          <ac:chgData name="Lucy James" userId="c8f9f7bd-7abf-47a7-848a-3dcf87473643" providerId="ADAL" clId="{934B84F1-EAD6-4689-B81C-37F5403E7706}" dt="2020-11-04T09:16:25.943" v="108" actId="20577"/>
          <ac:spMkLst>
            <pc:docMk/>
            <pc:sldMk cId="1763219121" sldId="380"/>
            <ac:spMk id="8" creationId="{00000000-0000-0000-0000-000000000000}"/>
          </ac:spMkLst>
        </pc:spChg>
        <pc:spChg chg="mod">
          <ac:chgData name="Lucy James" userId="c8f9f7bd-7abf-47a7-848a-3dcf87473643" providerId="ADAL" clId="{934B84F1-EAD6-4689-B81C-37F5403E7706}" dt="2020-11-04T09:19:55.227" v="240" actId="20577"/>
          <ac:spMkLst>
            <pc:docMk/>
            <pc:sldMk cId="1763219121" sldId="380"/>
            <ac:spMk id="9" creationId="{00000000-0000-0000-0000-000000000000}"/>
          </ac:spMkLst>
        </pc:spChg>
      </pc:sldChg>
      <pc:sldChg chg="modSp add mod">
        <pc:chgData name="Lucy James" userId="c8f9f7bd-7abf-47a7-848a-3dcf87473643" providerId="ADAL" clId="{934B84F1-EAD6-4689-B81C-37F5403E7706}" dt="2020-11-04T09:19:00.340" v="175" actId="20577"/>
        <pc:sldMkLst>
          <pc:docMk/>
          <pc:sldMk cId="3488584125" sldId="381"/>
        </pc:sldMkLst>
        <pc:spChg chg="mod">
          <ac:chgData name="Lucy James" userId="c8f9f7bd-7abf-47a7-848a-3dcf87473643" providerId="ADAL" clId="{934B84F1-EAD6-4689-B81C-37F5403E7706}" dt="2020-11-04T09:18:10.304" v="125" actId="20577"/>
          <ac:spMkLst>
            <pc:docMk/>
            <pc:sldMk cId="3488584125" sldId="381"/>
            <ac:spMk id="8" creationId="{00000000-0000-0000-0000-000000000000}"/>
          </ac:spMkLst>
        </pc:spChg>
        <pc:spChg chg="mod">
          <ac:chgData name="Lucy James" userId="c8f9f7bd-7abf-47a7-848a-3dcf87473643" providerId="ADAL" clId="{934B84F1-EAD6-4689-B81C-37F5403E7706}" dt="2020-11-04T09:19:00.340" v="175" actId="20577"/>
          <ac:spMkLst>
            <pc:docMk/>
            <pc:sldMk cId="3488584125" sldId="381"/>
            <ac:spMk id="9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787690-FBB1-46F4-8BD9-34C50DD5B0EC}" type="datetimeFigureOut">
              <a:rPr lang="en-GB" smtClean="0"/>
              <a:t>20/07/2021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5197CD-6FD4-4647-A059-339A9B2950E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39001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5B458C-AED1-F84C-A0F8-A6B60289B7C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041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5B458C-AED1-F84C-A0F8-A6B60289B7C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48197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6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8.png"/><Relationship Id="rId4" Type="http://schemas.openxmlformats.org/officeDocument/2006/relationships/image" Target="../media/image24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7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7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2630805"/>
            <a:ext cx="10515600" cy="1325563"/>
          </a:xfrm>
        </p:spPr>
        <p:txBody>
          <a:bodyPr/>
          <a:lstStyle>
            <a:lvl1pPr algn="ctr">
              <a:defRPr baseline="0"/>
            </a:lvl1pPr>
          </a:lstStyle>
          <a:p>
            <a:r>
              <a:rPr lang="en-US"/>
              <a:t>Cover slide – see cover template file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61209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eatu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492369" y="1137139"/>
            <a:ext cx="5474678" cy="54000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icture Placeholder 22"/>
          <p:cNvSpPr>
            <a:spLocks noGrp="1"/>
          </p:cNvSpPr>
          <p:nvPr>
            <p:ph type="pic" sz="quarter" idx="13"/>
          </p:nvPr>
        </p:nvSpPr>
        <p:spPr>
          <a:xfrm>
            <a:off x="6213231" y="593020"/>
            <a:ext cx="5474677" cy="5291965"/>
          </a:xfrm>
          <a:prstGeom prst="rect">
            <a:avLst/>
          </a:prstGeom>
        </p:spPr>
        <p:txBody>
          <a:bodyPr anchor="ctr"/>
          <a:lstStyle>
            <a:lvl1pPr algn="ctr">
              <a:defRPr sz="18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Text Placeholder 32"/>
          <p:cNvSpPr>
            <a:spLocks noGrp="1"/>
          </p:cNvSpPr>
          <p:nvPr>
            <p:ph type="body" sz="quarter" idx="12" hasCustomPrompt="1"/>
          </p:nvPr>
        </p:nvSpPr>
        <p:spPr>
          <a:xfrm>
            <a:off x="476328" y="1444914"/>
            <a:ext cx="5490719" cy="496194"/>
          </a:xfrm>
          <a:prstGeom prst="rect">
            <a:avLst/>
          </a:prstGeom>
        </p:spPr>
        <p:txBody>
          <a:bodyPr lIns="0" tIns="0" rIns="0" bIns="0"/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4000" b="1">
                <a:solidFill>
                  <a:schemeClr val="accent2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Title</a:t>
            </a:r>
          </a:p>
        </p:txBody>
      </p:sp>
      <p:sp>
        <p:nvSpPr>
          <p:cNvPr id="11" name="Text Placeholder 25"/>
          <p:cNvSpPr>
            <a:spLocks noGrp="1"/>
          </p:cNvSpPr>
          <p:nvPr>
            <p:ph type="body" sz="quarter" idx="15"/>
          </p:nvPr>
        </p:nvSpPr>
        <p:spPr>
          <a:xfrm>
            <a:off x="476329" y="2133601"/>
            <a:ext cx="2724072" cy="3751385"/>
          </a:xfrm>
          <a:prstGeom prst="rect">
            <a:avLst/>
          </a:prstGeom>
        </p:spPr>
        <p:txBody>
          <a:bodyPr lIns="0" tIns="0" rIns="0" bIns="0" numCol="1" spcCol="72000">
            <a:noAutofit/>
          </a:bodyPr>
          <a:lstStyle>
            <a:lvl1pPr marL="0" indent="0">
              <a:buFontTx/>
              <a:buNone/>
              <a:defRPr sz="1800" b="1">
                <a:solidFill>
                  <a:schemeClr val="accent3"/>
                </a:solidFill>
              </a:defRPr>
            </a:lvl1pPr>
            <a:lvl2pPr marL="457200" indent="0">
              <a:buFontTx/>
              <a:buNone/>
              <a:defRPr sz="1400">
                <a:solidFill>
                  <a:schemeClr val="tx2"/>
                </a:solidFill>
              </a:defRPr>
            </a:lvl2pPr>
            <a:lvl3pPr marL="914400" indent="0">
              <a:buFontTx/>
              <a:buNone/>
              <a:defRPr sz="1400">
                <a:solidFill>
                  <a:schemeClr val="tx2"/>
                </a:solidFill>
              </a:defRPr>
            </a:lvl3pPr>
            <a:lvl4pPr marL="1371600" indent="0">
              <a:buFontTx/>
              <a:buNone/>
              <a:defRPr sz="1400">
                <a:solidFill>
                  <a:schemeClr val="tx2"/>
                </a:solidFill>
              </a:defRPr>
            </a:lvl4pPr>
            <a:lvl5pPr marL="1828800" indent="0">
              <a:buFontTx/>
              <a:buNone/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25"/>
          <p:cNvSpPr>
            <a:spLocks noGrp="1"/>
          </p:cNvSpPr>
          <p:nvPr>
            <p:ph type="body" sz="quarter" idx="17"/>
          </p:nvPr>
        </p:nvSpPr>
        <p:spPr>
          <a:xfrm>
            <a:off x="3387969" y="2133601"/>
            <a:ext cx="2579078" cy="3751385"/>
          </a:xfrm>
          <a:prstGeom prst="rect">
            <a:avLst/>
          </a:prstGeom>
        </p:spPr>
        <p:txBody>
          <a:bodyPr lIns="0" tIns="0" rIns="0" bIns="0" numCol="1" spcCol="72000">
            <a:noAutofit/>
          </a:bodyPr>
          <a:lstStyle>
            <a:lvl1pPr marL="0" indent="0">
              <a:buFontTx/>
              <a:buNone/>
              <a:defRPr sz="1400" b="0">
                <a:solidFill>
                  <a:schemeClr val="tx2"/>
                </a:solidFill>
              </a:defRPr>
            </a:lvl1pPr>
            <a:lvl2pPr marL="457200" indent="0">
              <a:buFontTx/>
              <a:buNone/>
              <a:defRPr sz="1400">
                <a:solidFill>
                  <a:schemeClr val="tx2"/>
                </a:solidFill>
              </a:defRPr>
            </a:lvl2pPr>
            <a:lvl3pPr marL="914400" indent="0">
              <a:buFontTx/>
              <a:buNone/>
              <a:defRPr sz="1400">
                <a:solidFill>
                  <a:schemeClr val="tx2"/>
                </a:solidFill>
              </a:defRPr>
            </a:lvl3pPr>
            <a:lvl4pPr marL="1371600" indent="0">
              <a:buFontTx/>
              <a:buNone/>
              <a:defRPr sz="1400">
                <a:solidFill>
                  <a:schemeClr val="tx2"/>
                </a:solidFill>
              </a:defRPr>
            </a:lvl4pPr>
            <a:lvl5pPr marL="1828800" indent="0">
              <a:buFontTx/>
              <a:buNone/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6EE4024-2658-B54B-BE43-B2E61125E265}"/>
              </a:ext>
            </a:extLst>
          </p:cNvPr>
          <p:cNvGrpSpPr/>
          <p:nvPr userDrawn="1"/>
        </p:nvGrpSpPr>
        <p:grpSpPr>
          <a:xfrm>
            <a:off x="492369" y="559106"/>
            <a:ext cx="1355692" cy="425579"/>
            <a:chOff x="492369" y="6113603"/>
            <a:chExt cx="1355692" cy="425579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D1A521D9-B130-E446-923F-CE15101C42D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92369" y="6113603"/>
              <a:ext cx="195122" cy="195122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01EA61E8-A98F-6042-B347-F896531D60A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38545" y="6114550"/>
              <a:ext cx="193228" cy="193228"/>
            </a:xfrm>
            <a:prstGeom prst="rect">
              <a:avLst/>
            </a:prstGeom>
          </p:spPr>
        </p:pic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C62F7F52-E98E-4E41-903E-5CCD5979ABEC}"/>
                </a:ext>
              </a:extLst>
            </p:cNvPr>
            <p:cNvSpPr/>
            <p:nvPr userDrawn="1"/>
          </p:nvSpPr>
          <p:spPr>
            <a:xfrm>
              <a:off x="492369" y="6354516"/>
              <a:ext cx="1355692" cy="184666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en-US" sz="1200" dirty="0" err="1">
                  <a:solidFill>
                    <a:schemeClr val="tx2"/>
                  </a:solidFill>
                  <a:latin typeface="Arial" charset="0"/>
                  <a:ea typeface="Arial" charset="0"/>
                  <a:cs typeface="Arial" charset="0"/>
                </a:rPr>
                <a:t>westernpower.co.uk</a:t>
              </a:r>
              <a:endParaRPr lang="en-US" sz="1200" dirty="0">
                <a:solidFill>
                  <a:schemeClr val="tx2"/>
                </a:solidFill>
              </a:endParaRPr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CB2FE672-0983-1D47-A9C4-62625AA8F2A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82827" y="6113603"/>
              <a:ext cx="195122" cy="195122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F6ABEFDA-E7A4-1E4B-BBA2-F3DFFEA5DC1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29003" y="6114550"/>
              <a:ext cx="193228" cy="193228"/>
            </a:xfrm>
            <a:prstGeom prst="rect">
              <a:avLst/>
            </a:prstGeom>
          </p:spPr>
        </p:pic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E4C82889-07DC-A649-9149-A0710EE0DCF9}"/>
              </a:ext>
            </a:extLst>
          </p:cNvPr>
          <p:cNvSpPr/>
          <p:nvPr userDrawn="1"/>
        </p:nvSpPr>
        <p:spPr>
          <a:xfrm rot="10800000">
            <a:off x="492369" y="6026954"/>
            <a:ext cx="11195539" cy="54000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Slide Number Placeholder 1">
            <a:extLst>
              <a:ext uri="{FF2B5EF4-FFF2-40B4-BE49-F238E27FC236}">
                <a16:creationId xmlns:a16="http://schemas.microsoft.com/office/drawing/2014/main" id="{7E0B2D30-A763-1D48-A8B9-5A94A6E83BA7}"/>
              </a:ext>
            </a:extLst>
          </p:cNvPr>
          <p:cNvSpPr txBox="1">
            <a:spLocks/>
          </p:cNvSpPr>
          <p:nvPr userDrawn="1"/>
        </p:nvSpPr>
        <p:spPr>
          <a:xfrm>
            <a:off x="4718538" y="6113604"/>
            <a:ext cx="2743200" cy="392848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9554A9AB-25D5-EC4D-94FE-A54206D35E4E}" type="slidenum">
              <a:rPr lang="en-US" sz="1400" b="1" smtClean="0">
                <a:solidFill>
                  <a:schemeClr val="accent2"/>
                </a:solidFill>
              </a:rPr>
              <a:pPr algn="ctr"/>
              <a:t>‹#›</a:t>
            </a:fld>
            <a:endParaRPr lang="en-US" sz="1400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65600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eatu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0D7F79B-9D69-B047-99A5-8F751A95F52B}"/>
              </a:ext>
            </a:extLst>
          </p:cNvPr>
          <p:cNvSpPr/>
          <p:nvPr userDrawn="1"/>
        </p:nvSpPr>
        <p:spPr>
          <a:xfrm>
            <a:off x="492369" y="549275"/>
            <a:ext cx="11195539" cy="54000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F38D8F3-E64B-3A40-AF0C-1EE996FFC1A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3231" y="6030156"/>
            <a:ext cx="1664677" cy="476296"/>
          </a:xfrm>
          <a:prstGeom prst="rect">
            <a:avLst/>
          </a:prstGeom>
        </p:spPr>
      </p:pic>
      <p:sp>
        <p:nvSpPr>
          <p:cNvPr id="17" name="Text Placeholder 32">
            <a:extLst>
              <a:ext uri="{FF2B5EF4-FFF2-40B4-BE49-F238E27FC236}">
                <a16:creationId xmlns:a16="http://schemas.microsoft.com/office/drawing/2014/main" id="{4AFC743D-ED50-EA4C-9E46-C86B92D1AD6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6328" y="797204"/>
            <a:ext cx="8330292" cy="478184"/>
          </a:xfrm>
          <a:prstGeom prst="rect">
            <a:avLst/>
          </a:prstGeom>
        </p:spPr>
        <p:txBody>
          <a:bodyPr lIns="0" tIns="0" rIns="0" bIns="0"/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4000" b="1">
                <a:solidFill>
                  <a:schemeClr val="accent2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Title</a:t>
            </a:r>
          </a:p>
        </p:txBody>
      </p:sp>
      <p:sp>
        <p:nvSpPr>
          <p:cNvPr id="18" name="Text Placeholder 25">
            <a:extLst>
              <a:ext uri="{FF2B5EF4-FFF2-40B4-BE49-F238E27FC236}">
                <a16:creationId xmlns:a16="http://schemas.microsoft.com/office/drawing/2014/main" id="{7E6CF82A-4BCB-2548-AFDC-D06F26E64FE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6329" y="1540959"/>
            <a:ext cx="2724072" cy="4054156"/>
          </a:xfrm>
          <a:prstGeom prst="rect">
            <a:avLst/>
          </a:prstGeom>
        </p:spPr>
        <p:txBody>
          <a:bodyPr lIns="0" tIns="0" rIns="0" bIns="0" numCol="1" spcCol="72000">
            <a:noAutofit/>
          </a:bodyPr>
          <a:lstStyle>
            <a:lvl1pPr marL="0" indent="0">
              <a:buFontTx/>
              <a:buNone/>
              <a:defRPr sz="1800" b="1">
                <a:solidFill>
                  <a:schemeClr val="accent3"/>
                </a:solidFill>
              </a:defRPr>
            </a:lvl1pPr>
            <a:lvl2pPr marL="457200" indent="0">
              <a:buFontTx/>
              <a:buNone/>
              <a:defRPr sz="1400">
                <a:solidFill>
                  <a:schemeClr val="tx2"/>
                </a:solidFill>
              </a:defRPr>
            </a:lvl2pPr>
            <a:lvl3pPr marL="914400" indent="0">
              <a:buFontTx/>
              <a:buNone/>
              <a:defRPr sz="1400">
                <a:solidFill>
                  <a:schemeClr val="tx2"/>
                </a:solidFill>
              </a:defRPr>
            </a:lvl3pPr>
            <a:lvl4pPr marL="1371600" indent="0">
              <a:buFontTx/>
              <a:buNone/>
              <a:defRPr sz="1400">
                <a:solidFill>
                  <a:schemeClr val="tx2"/>
                </a:solidFill>
              </a:defRPr>
            </a:lvl4pPr>
            <a:lvl5pPr marL="1828800" indent="0">
              <a:buFontTx/>
              <a:buNone/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" name="Table Placeholder 13">
            <a:extLst>
              <a:ext uri="{FF2B5EF4-FFF2-40B4-BE49-F238E27FC236}">
                <a16:creationId xmlns:a16="http://schemas.microsoft.com/office/drawing/2014/main" id="{730D3487-8D5E-4044-9400-43DAAD9AEB7E}"/>
              </a:ext>
            </a:extLst>
          </p:cNvPr>
          <p:cNvSpPr>
            <a:spLocks noGrp="1"/>
          </p:cNvSpPr>
          <p:nvPr>
            <p:ph type="tbl" sz="quarter" idx="16"/>
          </p:nvPr>
        </p:nvSpPr>
        <p:spPr>
          <a:xfrm>
            <a:off x="6154615" y="1540959"/>
            <a:ext cx="5532560" cy="4054023"/>
          </a:xfrm>
          <a:prstGeom prst="rect">
            <a:avLst/>
          </a:prstGeom>
        </p:spPr>
        <p:txBody>
          <a:bodyPr anchor="ctr"/>
          <a:lstStyle>
            <a:lvl1pPr algn="ctr">
              <a:defRPr sz="1800"/>
            </a:lvl1pPr>
          </a:lstStyle>
          <a:p>
            <a:endParaRPr lang="en-US" dirty="0"/>
          </a:p>
        </p:txBody>
      </p:sp>
      <p:sp>
        <p:nvSpPr>
          <p:cNvPr id="28" name="Text Placeholder 25">
            <a:extLst>
              <a:ext uri="{FF2B5EF4-FFF2-40B4-BE49-F238E27FC236}">
                <a16:creationId xmlns:a16="http://schemas.microsoft.com/office/drawing/2014/main" id="{6BA061CF-AA58-9C48-AA78-4A1C2A78C45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97594" y="1540959"/>
            <a:ext cx="2579078" cy="4054156"/>
          </a:xfrm>
          <a:prstGeom prst="rect">
            <a:avLst/>
          </a:prstGeom>
        </p:spPr>
        <p:txBody>
          <a:bodyPr lIns="0" tIns="0" rIns="0" bIns="0" numCol="1" spcCol="72000">
            <a:noAutofit/>
          </a:bodyPr>
          <a:lstStyle>
            <a:lvl1pPr marL="0" indent="0">
              <a:buFontTx/>
              <a:buNone/>
              <a:defRPr sz="1400" b="0">
                <a:solidFill>
                  <a:schemeClr val="tx2"/>
                </a:solidFill>
              </a:defRPr>
            </a:lvl1pPr>
            <a:lvl2pPr marL="457200" indent="0">
              <a:buFontTx/>
              <a:buNone/>
              <a:defRPr sz="1400">
                <a:solidFill>
                  <a:schemeClr val="tx2"/>
                </a:solidFill>
              </a:defRPr>
            </a:lvl2pPr>
            <a:lvl3pPr marL="914400" indent="0">
              <a:buFontTx/>
              <a:buNone/>
              <a:defRPr sz="1400">
                <a:solidFill>
                  <a:schemeClr val="tx2"/>
                </a:solidFill>
              </a:defRPr>
            </a:lvl3pPr>
            <a:lvl4pPr marL="1371600" indent="0">
              <a:buFontTx/>
              <a:buNone/>
              <a:defRPr sz="1400">
                <a:solidFill>
                  <a:schemeClr val="tx2"/>
                </a:solidFill>
              </a:defRPr>
            </a:lvl4pPr>
            <a:lvl5pPr marL="1828800" indent="0">
              <a:buFontTx/>
              <a:buNone/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6" name="Slide Number Placeholder 1">
            <a:extLst>
              <a:ext uri="{FF2B5EF4-FFF2-40B4-BE49-F238E27FC236}">
                <a16:creationId xmlns:a16="http://schemas.microsoft.com/office/drawing/2014/main" id="{7AE8474F-5F1F-FB44-9235-97DFE2EA7C76}"/>
              </a:ext>
            </a:extLst>
          </p:cNvPr>
          <p:cNvSpPr txBox="1">
            <a:spLocks/>
          </p:cNvSpPr>
          <p:nvPr userDrawn="1"/>
        </p:nvSpPr>
        <p:spPr>
          <a:xfrm>
            <a:off x="4718538" y="6113604"/>
            <a:ext cx="2743200" cy="392848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9554A9AB-25D5-EC4D-94FE-A54206D35E4E}" type="slidenum">
              <a:rPr lang="en-US" sz="1400" b="1" smtClean="0">
                <a:solidFill>
                  <a:schemeClr val="accent2"/>
                </a:solidFill>
              </a:rPr>
              <a:pPr algn="ctr"/>
              <a:t>‹#›</a:t>
            </a:fld>
            <a:endParaRPr lang="en-US" sz="1400" b="1" dirty="0">
              <a:solidFill>
                <a:schemeClr val="accent2"/>
              </a:solidFill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D261FED9-5F16-AD4E-8305-3861419C8990}"/>
              </a:ext>
            </a:extLst>
          </p:cNvPr>
          <p:cNvGrpSpPr/>
          <p:nvPr userDrawn="1"/>
        </p:nvGrpSpPr>
        <p:grpSpPr>
          <a:xfrm>
            <a:off x="492369" y="6113603"/>
            <a:ext cx="1355692" cy="425579"/>
            <a:chOff x="492369" y="6113603"/>
            <a:chExt cx="1355692" cy="425579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BB036F83-64E7-3B4E-9D50-C0AE4241FBB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92369" y="6113603"/>
              <a:ext cx="195122" cy="195122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8D9D2570-39E2-5E4B-9AD9-0E529B76B59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38545" y="6114550"/>
              <a:ext cx="193228" cy="193228"/>
            </a:xfrm>
            <a:prstGeom prst="rect">
              <a:avLst/>
            </a:prstGeom>
          </p:spPr>
        </p:pic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83F99310-BE09-7C45-918E-6CBCC541399A}"/>
                </a:ext>
              </a:extLst>
            </p:cNvPr>
            <p:cNvSpPr/>
            <p:nvPr userDrawn="1"/>
          </p:nvSpPr>
          <p:spPr>
            <a:xfrm>
              <a:off x="492369" y="6354516"/>
              <a:ext cx="1355692" cy="184666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en-US" sz="1200" dirty="0" err="1">
                  <a:solidFill>
                    <a:schemeClr val="tx2"/>
                  </a:solidFill>
                  <a:latin typeface="Arial" charset="0"/>
                  <a:ea typeface="Arial" charset="0"/>
                  <a:cs typeface="Arial" charset="0"/>
                </a:rPr>
                <a:t>westernpower.co.uk</a:t>
              </a:r>
              <a:endParaRPr lang="en-US" sz="1200" dirty="0">
                <a:solidFill>
                  <a:schemeClr val="tx2"/>
                </a:solidFill>
              </a:endParaRPr>
            </a:p>
          </p:txBody>
        </p:sp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A615F65E-5D0F-8F4D-836F-465E55ECCCC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82827" y="6113603"/>
              <a:ext cx="195122" cy="195122"/>
            </a:xfrm>
            <a:prstGeom prst="rect">
              <a:avLst/>
            </a:prstGeom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2661F00A-A73C-F04C-936F-2F08D98C73B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29003" y="6114550"/>
              <a:ext cx="193228" cy="193228"/>
            </a:xfrm>
            <a:prstGeom prst="rect">
              <a:avLst/>
            </a:prstGeom>
          </p:spPr>
        </p:pic>
      </p:grpSp>
      <p:sp>
        <p:nvSpPr>
          <p:cNvPr id="44" name="Rectangle 43">
            <a:extLst>
              <a:ext uri="{FF2B5EF4-FFF2-40B4-BE49-F238E27FC236}">
                <a16:creationId xmlns:a16="http://schemas.microsoft.com/office/drawing/2014/main" id="{B6DC6A4D-3A37-D642-8418-BBB6C2A00CC9}"/>
              </a:ext>
            </a:extLst>
          </p:cNvPr>
          <p:cNvSpPr/>
          <p:nvPr userDrawn="1"/>
        </p:nvSpPr>
        <p:spPr>
          <a:xfrm rot="10800000">
            <a:off x="492369" y="5802715"/>
            <a:ext cx="11195539" cy="54000"/>
          </a:xfrm>
          <a:prstGeom prst="rect">
            <a:avLst/>
          </a:prstGeom>
          <a:gradFill>
            <a:gsLst>
              <a:gs pos="0">
                <a:srgbClr val="4DB8A3"/>
              </a:gs>
              <a:gs pos="100000">
                <a:srgbClr val="2F6179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0710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Featu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0D7F79B-9D69-B047-99A5-8F751A95F52B}"/>
              </a:ext>
            </a:extLst>
          </p:cNvPr>
          <p:cNvSpPr/>
          <p:nvPr userDrawn="1"/>
        </p:nvSpPr>
        <p:spPr>
          <a:xfrm>
            <a:off x="492369" y="549275"/>
            <a:ext cx="11195539" cy="54000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F38D8F3-E64B-3A40-AF0C-1EE996FFC1A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3231" y="6030156"/>
            <a:ext cx="1664677" cy="476296"/>
          </a:xfrm>
          <a:prstGeom prst="rect">
            <a:avLst/>
          </a:prstGeom>
        </p:spPr>
      </p:pic>
      <p:sp>
        <p:nvSpPr>
          <p:cNvPr id="17" name="Text Placeholder 32">
            <a:extLst>
              <a:ext uri="{FF2B5EF4-FFF2-40B4-BE49-F238E27FC236}">
                <a16:creationId xmlns:a16="http://schemas.microsoft.com/office/drawing/2014/main" id="{4AFC743D-ED50-EA4C-9E46-C86B92D1AD6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6328" y="797204"/>
            <a:ext cx="8330292" cy="478184"/>
          </a:xfrm>
          <a:prstGeom prst="rect">
            <a:avLst/>
          </a:prstGeom>
        </p:spPr>
        <p:txBody>
          <a:bodyPr lIns="0" tIns="0" rIns="0" bIns="0"/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4000" b="1">
                <a:solidFill>
                  <a:schemeClr val="accent2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Title</a:t>
            </a:r>
          </a:p>
        </p:txBody>
      </p:sp>
      <p:sp>
        <p:nvSpPr>
          <p:cNvPr id="36" name="Slide Number Placeholder 1">
            <a:extLst>
              <a:ext uri="{FF2B5EF4-FFF2-40B4-BE49-F238E27FC236}">
                <a16:creationId xmlns:a16="http://schemas.microsoft.com/office/drawing/2014/main" id="{7AE8474F-5F1F-FB44-9235-97DFE2EA7C76}"/>
              </a:ext>
            </a:extLst>
          </p:cNvPr>
          <p:cNvSpPr txBox="1">
            <a:spLocks/>
          </p:cNvSpPr>
          <p:nvPr userDrawn="1"/>
        </p:nvSpPr>
        <p:spPr>
          <a:xfrm>
            <a:off x="4718538" y="6113604"/>
            <a:ext cx="2743200" cy="392848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9554A9AB-25D5-EC4D-94FE-A54206D35E4E}" type="slidenum">
              <a:rPr lang="en-US" sz="1400" b="1" smtClean="0">
                <a:solidFill>
                  <a:schemeClr val="accent2"/>
                </a:solidFill>
              </a:rPr>
              <a:pPr algn="ctr"/>
              <a:t>‹#›</a:t>
            </a:fld>
            <a:endParaRPr lang="en-US" sz="1400" b="1" dirty="0">
              <a:solidFill>
                <a:schemeClr val="accent2"/>
              </a:solidFill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D261FED9-5F16-AD4E-8305-3861419C8990}"/>
              </a:ext>
            </a:extLst>
          </p:cNvPr>
          <p:cNvGrpSpPr/>
          <p:nvPr userDrawn="1"/>
        </p:nvGrpSpPr>
        <p:grpSpPr>
          <a:xfrm>
            <a:off x="492369" y="6113603"/>
            <a:ext cx="1355692" cy="425579"/>
            <a:chOff x="492369" y="6113603"/>
            <a:chExt cx="1355692" cy="425579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BB036F83-64E7-3B4E-9D50-C0AE4241FBB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92369" y="6113603"/>
              <a:ext cx="195122" cy="195122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8D9D2570-39E2-5E4B-9AD9-0E529B76B59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38545" y="6114550"/>
              <a:ext cx="193228" cy="193228"/>
            </a:xfrm>
            <a:prstGeom prst="rect">
              <a:avLst/>
            </a:prstGeom>
          </p:spPr>
        </p:pic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83F99310-BE09-7C45-918E-6CBCC541399A}"/>
                </a:ext>
              </a:extLst>
            </p:cNvPr>
            <p:cNvSpPr/>
            <p:nvPr userDrawn="1"/>
          </p:nvSpPr>
          <p:spPr>
            <a:xfrm>
              <a:off x="492369" y="6354516"/>
              <a:ext cx="1355692" cy="184666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en-US" sz="1200" dirty="0" err="1">
                  <a:solidFill>
                    <a:schemeClr val="tx2"/>
                  </a:solidFill>
                  <a:latin typeface="Arial" charset="0"/>
                  <a:ea typeface="Arial" charset="0"/>
                  <a:cs typeface="Arial" charset="0"/>
                </a:rPr>
                <a:t>westernpower.co.uk</a:t>
              </a:r>
              <a:endParaRPr lang="en-US" sz="1200" dirty="0">
                <a:solidFill>
                  <a:schemeClr val="tx2"/>
                </a:solidFill>
              </a:endParaRPr>
            </a:p>
          </p:txBody>
        </p:sp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A615F65E-5D0F-8F4D-836F-465E55ECCCC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82827" y="6113603"/>
              <a:ext cx="195122" cy="195122"/>
            </a:xfrm>
            <a:prstGeom prst="rect">
              <a:avLst/>
            </a:prstGeom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2661F00A-A73C-F04C-936F-2F08D98C73B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29003" y="6114550"/>
              <a:ext cx="193228" cy="193228"/>
            </a:xfrm>
            <a:prstGeom prst="rect">
              <a:avLst/>
            </a:prstGeom>
          </p:spPr>
        </p:pic>
      </p:grpSp>
      <p:sp>
        <p:nvSpPr>
          <p:cNvPr id="43" name="Rectangle 42">
            <a:extLst>
              <a:ext uri="{FF2B5EF4-FFF2-40B4-BE49-F238E27FC236}">
                <a16:creationId xmlns:a16="http://schemas.microsoft.com/office/drawing/2014/main" id="{44B898A3-4EEC-E040-98D1-E3BA3896176A}"/>
              </a:ext>
            </a:extLst>
          </p:cNvPr>
          <p:cNvSpPr/>
          <p:nvPr userDrawn="1"/>
        </p:nvSpPr>
        <p:spPr>
          <a:xfrm rot="10800000">
            <a:off x="492369" y="5802715"/>
            <a:ext cx="11195539" cy="54000"/>
          </a:xfrm>
          <a:prstGeom prst="rect">
            <a:avLst/>
          </a:prstGeom>
          <a:gradFill>
            <a:gsLst>
              <a:gs pos="0">
                <a:srgbClr val="4DB8A3"/>
              </a:gs>
              <a:gs pos="100000">
                <a:srgbClr val="2F6179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 Placeholder 32">
            <a:extLst>
              <a:ext uri="{FF2B5EF4-FFF2-40B4-BE49-F238E27FC236}">
                <a16:creationId xmlns:a16="http://schemas.microsoft.com/office/drawing/2014/main" id="{F1CB954D-D404-C943-B0F3-B10F02EA8AC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76328" y="1613715"/>
            <a:ext cx="8330292" cy="354781"/>
          </a:xfrm>
          <a:prstGeom prst="rect">
            <a:avLst/>
          </a:prstGeom>
        </p:spPr>
        <p:txBody>
          <a:bodyPr lIns="0" tIns="0" rIns="0" bIns="0"/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="1">
                <a:solidFill>
                  <a:schemeClr val="accent2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Subtitle</a:t>
            </a:r>
          </a:p>
        </p:txBody>
      </p:sp>
      <p:sp>
        <p:nvSpPr>
          <p:cNvPr id="24" name="Picture Placeholder 22">
            <a:extLst>
              <a:ext uri="{FF2B5EF4-FFF2-40B4-BE49-F238E27FC236}">
                <a16:creationId xmlns:a16="http://schemas.microsoft.com/office/drawing/2014/main" id="{128CD8E5-E64B-4043-8134-ABF431650A0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007475" y="1573213"/>
            <a:ext cx="2679700" cy="4056062"/>
          </a:xfrm>
          <a:prstGeom prst="rect">
            <a:avLst/>
          </a:prstGeom>
        </p:spPr>
        <p:txBody>
          <a:bodyPr anchor="ctr"/>
          <a:lstStyle>
            <a:lvl1pPr algn="ctr">
              <a:defRPr sz="18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5" name="Text Placeholder 25">
            <a:extLst>
              <a:ext uri="{FF2B5EF4-FFF2-40B4-BE49-F238E27FC236}">
                <a16:creationId xmlns:a16="http://schemas.microsoft.com/office/drawing/2014/main" id="{CABE9C39-C1AA-7F4B-83F3-7D9A36793EF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6250" y="2155825"/>
            <a:ext cx="8329613" cy="3472815"/>
          </a:xfrm>
          <a:prstGeom prst="rect">
            <a:avLst/>
          </a:prstGeom>
        </p:spPr>
        <p:txBody>
          <a:bodyPr lIns="0" tIns="0" rIns="0" bIns="0" numCol="3" spcCol="72000">
            <a:noAutofit/>
          </a:bodyPr>
          <a:lstStyle>
            <a:lvl1pPr marL="0" indent="0">
              <a:buFontTx/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FontTx/>
              <a:buNone/>
              <a:defRPr sz="1400">
                <a:solidFill>
                  <a:schemeClr val="tx2"/>
                </a:solidFill>
              </a:defRPr>
            </a:lvl2pPr>
            <a:lvl3pPr marL="914400" indent="0">
              <a:buFontTx/>
              <a:buNone/>
              <a:defRPr sz="1400">
                <a:solidFill>
                  <a:schemeClr val="tx2"/>
                </a:solidFill>
              </a:defRPr>
            </a:lvl3pPr>
            <a:lvl4pPr marL="1371600" indent="0">
              <a:buFontTx/>
              <a:buNone/>
              <a:defRPr sz="1400">
                <a:solidFill>
                  <a:schemeClr val="tx2"/>
                </a:solidFill>
              </a:defRPr>
            </a:lvl4pPr>
            <a:lvl5pPr marL="1828800" indent="0">
              <a:buFontTx/>
              <a:buNone/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941346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0">
                <a:schemeClr val="accent2"/>
              </a:gs>
              <a:gs pos="0">
                <a:schemeClr val="accent3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6568" y="914647"/>
            <a:ext cx="4138864" cy="1184208"/>
          </a:xfrm>
          <a:prstGeom prst="rect">
            <a:avLst/>
          </a:prstGeom>
        </p:spPr>
      </p:pic>
      <p:sp>
        <p:nvSpPr>
          <p:cNvPr id="11" name="Text Placeholder 25"/>
          <p:cNvSpPr>
            <a:spLocks noGrp="1"/>
          </p:cNvSpPr>
          <p:nvPr>
            <p:ph type="body" sz="quarter" idx="15" hasCustomPrompt="1"/>
          </p:nvPr>
        </p:nvSpPr>
        <p:spPr>
          <a:xfrm>
            <a:off x="0" y="2098856"/>
            <a:ext cx="12191999" cy="3808458"/>
          </a:xfrm>
          <a:prstGeom prst="rect">
            <a:avLst/>
          </a:prstGeom>
        </p:spPr>
        <p:txBody>
          <a:bodyPr lIns="0" tIns="0" rIns="0" bIns="0" numCol="1" spcCol="72000" anchor="ctr">
            <a:noAutofit/>
          </a:bodyPr>
          <a:lstStyle>
            <a:lvl1pPr marL="0" indent="0" algn="ctr">
              <a:buFontTx/>
              <a:buNone/>
              <a:defRPr sz="5400" b="1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1400">
                <a:solidFill>
                  <a:schemeClr val="tx2"/>
                </a:solidFill>
              </a:defRPr>
            </a:lvl2pPr>
            <a:lvl3pPr marL="914400" indent="0">
              <a:buFontTx/>
              <a:buNone/>
              <a:defRPr sz="1400">
                <a:solidFill>
                  <a:schemeClr val="tx2"/>
                </a:solidFill>
              </a:defRPr>
            </a:lvl3pPr>
            <a:lvl4pPr marL="1371600" indent="0">
              <a:buFontTx/>
              <a:buNone/>
              <a:defRPr sz="1400">
                <a:solidFill>
                  <a:schemeClr val="tx2"/>
                </a:solidFill>
              </a:defRPr>
            </a:lvl4pPr>
            <a:lvl5pPr marL="1828800" indent="0">
              <a:buFontTx/>
              <a:buNone/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Title</a:t>
            </a:r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C5A9D48-D3C9-3C45-BEC4-AFD60DE94C07}"/>
              </a:ext>
            </a:extLst>
          </p:cNvPr>
          <p:cNvGrpSpPr/>
          <p:nvPr userDrawn="1"/>
        </p:nvGrpSpPr>
        <p:grpSpPr>
          <a:xfrm>
            <a:off x="434188" y="6108698"/>
            <a:ext cx="3144595" cy="302941"/>
            <a:chOff x="8514701" y="6009306"/>
            <a:chExt cx="3144595" cy="302941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C69C6C8-5A08-5348-8146-BEA6678290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974718" y="6009306"/>
              <a:ext cx="302941" cy="302941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CCD34F2C-F1B8-4141-81BB-87E66C2999F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359296" y="6010776"/>
              <a:ext cx="300000" cy="300000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FE830AE-AA70-9146-AA96-65395A7855A7}"/>
                </a:ext>
              </a:extLst>
            </p:cNvPr>
            <p:cNvSpPr txBox="1"/>
            <p:nvPr/>
          </p:nvSpPr>
          <p:spPr>
            <a:xfrm>
              <a:off x="8514701" y="6053054"/>
              <a:ext cx="1578921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400" dirty="0" err="1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westernpower.co.uk</a:t>
              </a:r>
              <a:endParaRPr lang="en-US" sz="1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19038380-BF0D-F349-886D-4FD71DEFB9E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208503" y="6009306"/>
              <a:ext cx="302941" cy="302941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B0C12BF-64CD-4845-8955-8475D3F042D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93081" y="6010776"/>
              <a:ext cx="300000" cy="30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34950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74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47B2F-A8E7-A64D-992A-CAE45E26AA30}" type="datetimeFigureOut">
              <a:rPr lang="en-US" smtClean="0"/>
              <a:t>7/20/2021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E740D0-88E9-FF4C-87D2-02E254C2EF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79402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47B2F-A8E7-A64D-992A-CAE45E26AA30}" type="datetimeFigureOut">
              <a:rPr lang="en-US" smtClean="0"/>
              <a:t>7/20/2021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E740D0-88E9-FF4C-87D2-02E254C2EF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12127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47B2F-A8E7-A64D-992A-CAE45E26AA30}" type="datetimeFigureOut">
              <a:rPr lang="en-US" smtClean="0"/>
              <a:t>7/20/2021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E740D0-88E9-FF4C-87D2-02E254C2EF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45194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47B2F-A8E7-A64D-992A-CAE45E26AA30}" type="datetimeFigureOut">
              <a:rPr lang="en-US" smtClean="0"/>
              <a:t>7/20/2021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E740D0-88E9-FF4C-87D2-02E254C2EF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85924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47B2F-A8E7-A64D-992A-CAE45E26AA30}" type="datetimeFigureOut">
              <a:rPr lang="en-US" smtClean="0"/>
              <a:t>7/20/2021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E740D0-88E9-FF4C-87D2-02E254C2EF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85751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47B2F-A8E7-A64D-992A-CAE45E26AA30}" type="datetimeFigureOut">
              <a:rPr lang="en-US" smtClean="0"/>
              <a:t>7/20/2021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E740D0-88E9-FF4C-87D2-02E254C2EF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37029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 Banner - Inner 1 - 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95659" y="533399"/>
            <a:ext cx="2565109" cy="733927"/>
          </a:xfrm>
          <a:prstGeom prst="rect">
            <a:avLst/>
          </a:prstGeom>
        </p:spPr>
      </p:pic>
      <p:sp>
        <p:nvSpPr>
          <p:cNvPr id="65" name="Rectangle 64"/>
          <p:cNvSpPr/>
          <p:nvPr userDrawn="1"/>
        </p:nvSpPr>
        <p:spPr>
          <a:xfrm flipV="1">
            <a:off x="0" y="-15732"/>
            <a:ext cx="12191999" cy="1293746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 65"/>
          <p:cNvSpPr/>
          <p:nvPr userDrawn="1"/>
        </p:nvSpPr>
        <p:spPr>
          <a:xfrm rot="10800000">
            <a:off x="492369" y="5855045"/>
            <a:ext cx="11195539" cy="54000"/>
          </a:xfrm>
          <a:prstGeom prst="rect">
            <a:avLst/>
          </a:prstGeom>
          <a:gradFill>
            <a:gsLst>
              <a:gs pos="0">
                <a:srgbClr val="4DB8A3"/>
              </a:gs>
              <a:gs pos="100000">
                <a:srgbClr val="2F6179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" name="Picture 70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3231" y="533748"/>
            <a:ext cx="1664677" cy="476295"/>
          </a:xfrm>
          <a:prstGeom prst="rect">
            <a:avLst/>
          </a:prstGeom>
        </p:spPr>
      </p:pic>
      <p:sp>
        <p:nvSpPr>
          <p:cNvPr id="72" name="Slide Number Placeholder 1"/>
          <p:cNvSpPr txBox="1">
            <a:spLocks/>
          </p:cNvSpPr>
          <p:nvPr userDrawn="1"/>
        </p:nvSpPr>
        <p:spPr>
          <a:xfrm>
            <a:off x="4718538" y="6113604"/>
            <a:ext cx="2743200" cy="392848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9554A9AB-25D5-EC4D-94FE-A54206D35E4E}" type="slidenum">
              <a:rPr lang="en-US" sz="1400" b="1" smtClean="0">
                <a:solidFill>
                  <a:schemeClr val="accent2"/>
                </a:solidFill>
              </a:rPr>
              <a:pPr algn="ctr"/>
              <a:t>‹#›</a:t>
            </a:fld>
            <a:endParaRPr lang="en-US" sz="1400" b="1" dirty="0">
              <a:solidFill>
                <a:schemeClr val="accent2"/>
              </a:solidFill>
            </a:endParaRPr>
          </a:p>
        </p:txBody>
      </p:sp>
      <p:sp>
        <p:nvSpPr>
          <p:cNvPr id="73" name="Text Placeholder 32"/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501605" y="516025"/>
            <a:ext cx="9017535" cy="536289"/>
          </a:xfrm>
          <a:prstGeom prst="rect">
            <a:avLst/>
          </a:prstGeom>
        </p:spPr>
        <p:txBody>
          <a:bodyPr lIns="0" tIns="0" rIns="0" bIns="0"/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4000" b="1">
                <a:solidFill>
                  <a:schemeClr val="bg1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Title</a:t>
            </a:r>
          </a:p>
        </p:txBody>
      </p:sp>
      <p:sp>
        <p:nvSpPr>
          <p:cNvPr id="74" name="Text Placeholder 32"/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476328" y="1613715"/>
            <a:ext cx="8330292" cy="354781"/>
          </a:xfrm>
          <a:prstGeom prst="rect">
            <a:avLst/>
          </a:prstGeom>
        </p:spPr>
        <p:txBody>
          <a:bodyPr lIns="0" tIns="0" rIns="0" bIns="0"/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="1">
                <a:solidFill>
                  <a:schemeClr val="accent2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Subtitle</a:t>
            </a:r>
          </a:p>
        </p:txBody>
      </p:sp>
      <p:sp>
        <p:nvSpPr>
          <p:cNvPr id="75" name="Picture Placeholder 22"/>
          <p:cNvSpPr>
            <a:spLocks noGrp="1"/>
          </p:cNvSpPr>
          <p:nvPr userDrawn="1">
            <p:ph type="pic" sz="quarter" idx="13"/>
          </p:nvPr>
        </p:nvSpPr>
        <p:spPr>
          <a:xfrm>
            <a:off x="9007475" y="1573213"/>
            <a:ext cx="2679700" cy="4056062"/>
          </a:xfrm>
          <a:prstGeom prst="rect">
            <a:avLst/>
          </a:prstGeom>
        </p:spPr>
        <p:txBody>
          <a:bodyPr anchor="ctr"/>
          <a:lstStyle>
            <a:lvl1pPr algn="ctr">
              <a:defRPr sz="18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6" name="Text Placeholder 25"/>
          <p:cNvSpPr>
            <a:spLocks noGrp="1"/>
          </p:cNvSpPr>
          <p:nvPr userDrawn="1">
            <p:ph type="body" sz="quarter" idx="14"/>
          </p:nvPr>
        </p:nvSpPr>
        <p:spPr>
          <a:xfrm>
            <a:off x="476250" y="2155825"/>
            <a:ext cx="8329613" cy="3472815"/>
          </a:xfrm>
          <a:prstGeom prst="rect">
            <a:avLst/>
          </a:prstGeom>
        </p:spPr>
        <p:txBody>
          <a:bodyPr lIns="0" tIns="0" rIns="0" bIns="0" numCol="3" spcCol="72000">
            <a:noAutofit/>
          </a:bodyPr>
          <a:lstStyle>
            <a:lvl1pPr marL="0" indent="0">
              <a:buFontTx/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FontTx/>
              <a:buNone/>
              <a:defRPr sz="1400">
                <a:solidFill>
                  <a:schemeClr val="tx2"/>
                </a:solidFill>
              </a:defRPr>
            </a:lvl2pPr>
            <a:lvl3pPr marL="914400" indent="0">
              <a:buFontTx/>
              <a:buNone/>
              <a:defRPr sz="1400">
                <a:solidFill>
                  <a:schemeClr val="tx2"/>
                </a:solidFill>
              </a:defRPr>
            </a:lvl3pPr>
            <a:lvl4pPr marL="1371600" indent="0">
              <a:buFontTx/>
              <a:buNone/>
              <a:defRPr sz="1400">
                <a:solidFill>
                  <a:schemeClr val="tx2"/>
                </a:solidFill>
              </a:defRPr>
            </a:lvl4pPr>
            <a:lvl5pPr marL="1828800" indent="0">
              <a:buFontTx/>
              <a:buNone/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F1EF0AD-8722-F647-A791-3EEFD88B05DB}"/>
              </a:ext>
            </a:extLst>
          </p:cNvPr>
          <p:cNvGrpSpPr/>
          <p:nvPr userDrawn="1"/>
        </p:nvGrpSpPr>
        <p:grpSpPr>
          <a:xfrm>
            <a:off x="492369" y="6113603"/>
            <a:ext cx="1355692" cy="425579"/>
            <a:chOff x="492369" y="6113603"/>
            <a:chExt cx="1355692" cy="425579"/>
          </a:xfrm>
        </p:grpSpPr>
        <p:pic>
          <p:nvPicPr>
            <p:cNvPr id="68" name="Picture 67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92369" y="6113603"/>
              <a:ext cx="195122" cy="195122"/>
            </a:xfrm>
            <a:prstGeom prst="rect">
              <a:avLst/>
            </a:prstGeom>
          </p:spPr>
        </p:pic>
        <p:pic>
          <p:nvPicPr>
            <p:cNvPr id="69" name="Picture 68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38545" y="6114550"/>
              <a:ext cx="193228" cy="193228"/>
            </a:xfrm>
            <a:prstGeom prst="rect">
              <a:avLst/>
            </a:prstGeom>
          </p:spPr>
        </p:pic>
        <p:sp>
          <p:nvSpPr>
            <p:cNvPr id="70" name="Rectangle 69"/>
            <p:cNvSpPr/>
            <p:nvPr userDrawn="1"/>
          </p:nvSpPr>
          <p:spPr>
            <a:xfrm>
              <a:off x="492369" y="6354516"/>
              <a:ext cx="1355692" cy="184666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en-US" sz="1200" dirty="0" err="1">
                  <a:solidFill>
                    <a:schemeClr val="tx2"/>
                  </a:solidFill>
                  <a:latin typeface="Arial" charset="0"/>
                  <a:ea typeface="Arial" charset="0"/>
                  <a:cs typeface="Arial" charset="0"/>
                </a:rPr>
                <a:t>westernpower.co.uk</a:t>
              </a:r>
              <a:endParaRPr lang="en-US" sz="1200" dirty="0">
                <a:solidFill>
                  <a:schemeClr val="tx2"/>
                </a:solidFill>
              </a:endParaRP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E08116FD-7223-9842-B1E2-49C55B7CA5C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82827" y="6113603"/>
              <a:ext cx="195122" cy="195122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B9F31D81-071E-5B4F-A209-CCE7D1D49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29003" y="6114550"/>
              <a:ext cx="193228" cy="1932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028864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74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47B2F-A8E7-A64D-992A-CAE45E26AA30}" type="datetimeFigureOut">
              <a:rPr lang="en-US" smtClean="0"/>
              <a:t>7/20/2021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E740D0-88E9-FF4C-87D2-02E254C2EF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2649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47B2F-A8E7-A64D-992A-CAE45E26AA30}" type="datetimeFigureOut">
              <a:rPr lang="en-US" smtClean="0"/>
              <a:t>7/20/2021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E740D0-88E9-FF4C-87D2-02E254C2EF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72904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47B2F-A8E7-A64D-992A-CAE45E26AA30}" type="datetimeFigureOut">
              <a:rPr lang="en-US" smtClean="0"/>
              <a:t>7/20/2021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E740D0-88E9-FF4C-87D2-02E254C2EF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237942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47B2F-A8E7-A64D-992A-CAE45E26AA30}" type="datetimeFigureOut">
              <a:rPr lang="en-US" smtClean="0"/>
              <a:t>7/20/2021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E740D0-88E9-FF4C-87D2-02E254C2EF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710930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47B2F-A8E7-A64D-992A-CAE45E26AA30}" type="datetimeFigureOut">
              <a:rPr lang="en-US" smtClean="0"/>
              <a:t>7/20/2021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E740D0-88E9-FF4C-87D2-02E254C2EF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947705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Page 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44708" y="6248897"/>
            <a:ext cx="2743200" cy="365125"/>
          </a:xfrm>
          <a:prstGeom prst="rect">
            <a:avLst/>
          </a:prstGeom>
        </p:spPr>
        <p:txBody>
          <a:bodyPr lIns="0" tIns="0" rIns="0" bIns="0"/>
          <a:lstStyle>
            <a:lvl1pPr>
              <a:defRPr sz="1400" b="1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4FE740D0-88E9-FF4C-87D2-02E254C2EFD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087350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2630805"/>
            <a:ext cx="10515600" cy="1325563"/>
          </a:xfrm>
        </p:spPr>
        <p:txBody>
          <a:bodyPr/>
          <a:lstStyle>
            <a:lvl1pPr algn="ctr">
              <a:defRPr baseline="0"/>
            </a:lvl1pPr>
          </a:lstStyle>
          <a:p>
            <a:r>
              <a:rPr lang="en-US"/>
              <a:t>Cover slide – see cover template file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088528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 Banner -  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95659" y="533399"/>
            <a:ext cx="2565109" cy="733927"/>
          </a:xfrm>
          <a:prstGeom prst="rect">
            <a:avLst/>
          </a:prstGeom>
        </p:spPr>
      </p:pic>
      <p:sp>
        <p:nvSpPr>
          <p:cNvPr id="65" name="Rectangle 64"/>
          <p:cNvSpPr/>
          <p:nvPr userDrawn="1"/>
        </p:nvSpPr>
        <p:spPr>
          <a:xfrm flipV="1">
            <a:off x="0" y="-15732"/>
            <a:ext cx="12191999" cy="1293746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6" name="Rectangle 65"/>
          <p:cNvSpPr/>
          <p:nvPr userDrawn="1"/>
        </p:nvSpPr>
        <p:spPr>
          <a:xfrm rot="10800000">
            <a:off x="492369" y="5855045"/>
            <a:ext cx="11195539" cy="54000"/>
          </a:xfrm>
          <a:prstGeom prst="rect">
            <a:avLst/>
          </a:prstGeom>
          <a:gradFill>
            <a:gsLst>
              <a:gs pos="0">
                <a:srgbClr val="4DB8A3"/>
              </a:gs>
              <a:gs pos="100000">
                <a:srgbClr val="2F6179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1" name="Picture 70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3231" y="533748"/>
            <a:ext cx="1664677" cy="476295"/>
          </a:xfrm>
          <a:prstGeom prst="rect">
            <a:avLst/>
          </a:prstGeom>
        </p:spPr>
      </p:pic>
      <p:sp>
        <p:nvSpPr>
          <p:cNvPr id="72" name="Slide Number Placeholder 1"/>
          <p:cNvSpPr txBox="1">
            <a:spLocks/>
          </p:cNvSpPr>
          <p:nvPr userDrawn="1"/>
        </p:nvSpPr>
        <p:spPr>
          <a:xfrm>
            <a:off x="4718538" y="6113604"/>
            <a:ext cx="2743200" cy="392848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9554A9AB-25D5-EC4D-94FE-A54206D35E4E}" type="slidenum">
              <a:rPr lang="en-US" sz="1400" b="1" smtClean="0">
                <a:solidFill>
                  <a:schemeClr val="accent2"/>
                </a:solidFill>
              </a:rPr>
              <a:pPr algn="ctr"/>
              <a:t>‹#›</a:t>
            </a:fld>
            <a:endParaRPr lang="en-US" sz="1400" b="1" dirty="0">
              <a:solidFill>
                <a:schemeClr val="accent2"/>
              </a:solidFill>
            </a:endParaRPr>
          </a:p>
        </p:txBody>
      </p:sp>
      <p:sp>
        <p:nvSpPr>
          <p:cNvPr id="73" name="Text Placeholder 32"/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501605" y="516025"/>
            <a:ext cx="9017535" cy="536289"/>
          </a:xfrm>
          <a:prstGeom prst="rect">
            <a:avLst/>
          </a:prstGeom>
        </p:spPr>
        <p:txBody>
          <a:bodyPr lIns="0" tIns="0" rIns="0" bIns="0"/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4000" b="1">
                <a:solidFill>
                  <a:schemeClr val="bg1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Title</a:t>
            </a:r>
          </a:p>
        </p:txBody>
      </p:sp>
      <p:sp>
        <p:nvSpPr>
          <p:cNvPr id="74" name="Text Placeholder 32"/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476328" y="1613715"/>
            <a:ext cx="8330292" cy="354781"/>
          </a:xfrm>
          <a:prstGeom prst="rect">
            <a:avLst/>
          </a:prstGeom>
        </p:spPr>
        <p:txBody>
          <a:bodyPr lIns="0" tIns="0" rIns="0" bIns="0"/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="1">
                <a:solidFill>
                  <a:schemeClr val="accent2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Subtitle</a:t>
            </a:r>
          </a:p>
        </p:txBody>
      </p:sp>
      <p:sp>
        <p:nvSpPr>
          <p:cNvPr id="75" name="Picture Placeholder 22"/>
          <p:cNvSpPr>
            <a:spLocks noGrp="1"/>
          </p:cNvSpPr>
          <p:nvPr userDrawn="1">
            <p:ph type="pic" sz="quarter" idx="13"/>
          </p:nvPr>
        </p:nvSpPr>
        <p:spPr>
          <a:xfrm>
            <a:off x="9007475" y="1573213"/>
            <a:ext cx="2679700" cy="4056062"/>
          </a:xfrm>
          <a:prstGeom prst="rect">
            <a:avLst/>
          </a:prstGeom>
        </p:spPr>
        <p:txBody>
          <a:bodyPr anchor="ctr"/>
          <a:lstStyle>
            <a:lvl1pPr algn="ctr">
              <a:defRPr sz="18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6" name="Text Placeholder 25"/>
          <p:cNvSpPr>
            <a:spLocks noGrp="1"/>
          </p:cNvSpPr>
          <p:nvPr userDrawn="1">
            <p:ph type="body" sz="quarter" idx="14"/>
          </p:nvPr>
        </p:nvSpPr>
        <p:spPr>
          <a:xfrm>
            <a:off x="476250" y="2155825"/>
            <a:ext cx="8329613" cy="3472815"/>
          </a:xfrm>
          <a:prstGeom prst="rect">
            <a:avLst/>
          </a:prstGeom>
        </p:spPr>
        <p:txBody>
          <a:bodyPr lIns="0" tIns="0" rIns="0" bIns="0" numCol="3" spcCol="72000">
            <a:noAutofit/>
          </a:bodyPr>
          <a:lstStyle>
            <a:lvl1pPr marL="0" indent="0">
              <a:buFontTx/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FontTx/>
              <a:buNone/>
              <a:defRPr sz="1400">
                <a:solidFill>
                  <a:schemeClr val="tx2"/>
                </a:solidFill>
              </a:defRPr>
            </a:lvl2pPr>
            <a:lvl3pPr marL="914400" indent="0">
              <a:buFontTx/>
              <a:buNone/>
              <a:defRPr sz="1400">
                <a:solidFill>
                  <a:schemeClr val="tx2"/>
                </a:solidFill>
              </a:defRPr>
            </a:lvl3pPr>
            <a:lvl4pPr marL="1371600" indent="0">
              <a:buFontTx/>
              <a:buNone/>
              <a:defRPr sz="1400">
                <a:solidFill>
                  <a:schemeClr val="tx2"/>
                </a:solidFill>
              </a:defRPr>
            </a:lvl4pPr>
            <a:lvl5pPr marL="1828800" indent="0">
              <a:buFontTx/>
              <a:buNone/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F1EF0AD-8722-F647-A791-3EEFD88B05DB}"/>
              </a:ext>
            </a:extLst>
          </p:cNvPr>
          <p:cNvGrpSpPr/>
          <p:nvPr userDrawn="1"/>
        </p:nvGrpSpPr>
        <p:grpSpPr>
          <a:xfrm>
            <a:off x="492369" y="6113603"/>
            <a:ext cx="1355692" cy="425579"/>
            <a:chOff x="492369" y="6113603"/>
            <a:chExt cx="1355692" cy="425579"/>
          </a:xfrm>
        </p:grpSpPr>
        <p:pic>
          <p:nvPicPr>
            <p:cNvPr id="68" name="Picture 67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92369" y="6113603"/>
              <a:ext cx="195122" cy="195122"/>
            </a:xfrm>
            <a:prstGeom prst="rect">
              <a:avLst/>
            </a:prstGeom>
          </p:spPr>
        </p:pic>
        <p:pic>
          <p:nvPicPr>
            <p:cNvPr id="69" name="Picture 68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38545" y="6114550"/>
              <a:ext cx="193228" cy="193228"/>
            </a:xfrm>
            <a:prstGeom prst="rect">
              <a:avLst/>
            </a:prstGeom>
          </p:spPr>
        </p:pic>
        <p:sp>
          <p:nvSpPr>
            <p:cNvPr id="70" name="Rectangle 69"/>
            <p:cNvSpPr/>
            <p:nvPr userDrawn="1"/>
          </p:nvSpPr>
          <p:spPr>
            <a:xfrm>
              <a:off x="492369" y="6354516"/>
              <a:ext cx="1355692" cy="184666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en-US" sz="1200" dirty="0">
                  <a:solidFill>
                    <a:schemeClr val="tx2"/>
                  </a:solidFill>
                  <a:latin typeface="Arial" charset="0"/>
                  <a:ea typeface="Arial" charset="0"/>
                  <a:cs typeface="Arial" charset="0"/>
                </a:rPr>
                <a:t>westernpower.co.uk</a:t>
              </a:r>
              <a:endParaRPr lang="en-US" sz="1200" dirty="0">
                <a:solidFill>
                  <a:schemeClr val="tx2"/>
                </a:solidFill>
              </a:endParaRP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E08116FD-7223-9842-B1E2-49C55B7CA5C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82827" y="6113603"/>
              <a:ext cx="195122" cy="195122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B9F31D81-071E-5B4F-A209-CCE7D1D49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29003" y="6114550"/>
              <a:ext cx="193228" cy="1932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945727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74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 Banner - 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 userDrawn="1"/>
        </p:nvSpPr>
        <p:spPr>
          <a:xfrm flipV="1">
            <a:off x="0" y="-15732"/>
            <a:ext cx="12191999" cy="1293746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ectangle 28"/>
          <p:cNvSpPr/>
          <p:nvPr userDrawn="1"/>
        </p:nvSpPr>
        <p:spPr>
          <a:xfrm rot="10800000">
            <a:off x="492369" y="5855045"/>
            <a:ext cx="11195539" cy="54000"/>
          </a:xfrm>
          <a:prstGeom prst="rect">
            <a:avLst/>
          </a:prstGeom>
          <a:gradFill>
            <a:gsLst>
              <a:gs pos="0">
                <a:srgbClr val="4DB8A3"/>
              </a:gs>
              <a:gs pos="100000">
                <a:srgbClr val="2F6179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4" name="Picture 33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3231" y="533748"/>
            <a:ext cx="1664677" cy="476295"/>
          </a:xfrm>
          <a:prstGeom prst="rect">
            <a:avLst/>
          </a:prstGeom>
        </p:spPr>
      </p:pic>
      <p:sp>
        <p:nvSpPr>
          <p:cNvPr id="36" name="Text Placeholder 32"/>
          <p:cNvSpPr>
            <a:spLocks noGrp="1"/>
          </p:cNvSpPr>
          <p:nvPr>
            <p:ph type="body" sz="quarter" idx="11" hasCustomPrompt="1"/>
          </p:nvPr>
        </p:nvSpPr>
        <p:spPr>
          <a:xfrm>
            <a:off x="501605" y="516025"/>
            <a:ext cx="9017535" cy="536289"/>
          </a:xfrm>
          <a:prstGeom prst="rect">
            <a:avLst/>
          </a:prstGeom>
        </p:spPr>
        <p:txBody>
          <a:bodyPr lIns="0" tIns="0" rIns="0" bIns="0"/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4000" b="1">
                <a:solidFill>
                  <a:schemeClr val="bg1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Title</a:t>
            </a:r>
          </a:p>
        </p:txBody>
      </p:sp>
      <p:sp>
        <p:nvSpPr>
          <p:cNvPr id="41" name="Picture Placeholder 22"/>
          <p:cNvSpPr>
            <a:spLocks noGrp="1"/>
          </p:cNvSpPr>
          <p:nvPr>
            <p:ph type="pic" sz="quarter" idx="13"/>
          </p:nvPr>
        </p:nvSpPr>
        <p:spPr>
          <a:xfrm>
            <a:off x="9007475" y="1573213"/>
            <a:ext cx="2679700" cy="4056062"/>
          </a:xfrm>
          <a:prstGeom prst="rect">
            <a:avLst/>
          </a:prstGeom>
        </p:spPr>
        <p:txBody>
          <a:bodyPr anchor="ctr"/>
          <a:lstStyle>
            <a:lvl1pPr algn="ctr">
              <a:defRPr sz="18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4" name="Text Placeholder 25"/>
          <p:cNvSpPr>
            <a:spLocks noGrp="1"/>
          </p:cNvSpPr>
          <p:nvPr>
            <p:ph type="body" sz="quarter" idx="14"/>
          </p:nvPr>
        </p:nvSpPr>
        <p:spPr>
          <a:xfrm>
            <a:off x="476250" y="2155825"/>
            <a:ext cx="8329612" cy="3472815"/>
          </a:xfrm>
          <a:prstGeom prst="rect">
            <a:avLst/>
          </a:prstGeom>
        </p:spPr>
        <p:txBody>
          <a:bodyPr lIns="0" tIns="0" rIns="0" bIns="0" numCol="1" spcCol="72000">
            <a:noAutofit/>
          </a:bodyPr>
          <a:lstStyle>
            <a:lvl1pPr marL="342900" marR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charset="0"/>
              <a:buChar char="•"/>
              <a:tabLst/>
              <a:defRPr sz="2000">
                <a:solidFill>
                  <a:schemeClr val="tx2"/>
                </a:solidFill>
              </a:defRPr>
            </a:lvl1pPr>
            <a:lvl2pPr marL="457200" indent="0">
              <a:buFontTx/>
              <a:buNone/>
              <a:defRPr sz="1400">
                <a:solidFill>
                  <a:schemeClr val="tx2"/>
                </a:solidFill>
              </a:defRPr>
            </a:lvl2pPr>
            <a:lvl3pPr marL="914400" indent="0">
              <a:buFontTx/>
              <a:buNone/>
              <a:defRPr sz="1400">
                <a:solidFill>
                  <a:schemeClr val="tx2"/>
                </a:solidFill>
              </a:defRPr>
            </a:lvl3pPr>
            <a:lvl4pPr marL="1371600" indent="0">
              <a:buFontTx/>
              <a:buNone/>
              <a:defRPr sz="1400">
                <a:solidFill>
                  <a:schemeClr val="tx2"/>
                </a:solidFill>
              </a:defRPr>
            </a:lvl4pPr>
            <a:lvl5pPr marL="1828800" indent="0">
              <a:buFontTx/>
              <a:buNone/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charset="0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charset="0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charset="0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charset="0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</p:txBody>
      </p:sp>
      <p:sp>
        <p:nvSpPr>
          <p:cNvPr id="45" name="Text Placeholder 32"/>
          <p:cNvSpPr>
            <a:spLocks noGrp="1"/>
          </p:cNvSpPr>
          <p:nvPr>
            <p:ph type="body" sz="quarter" idx="15" hasCustomPrompt="1"/>
          </p:nvPr>
        </p:nvSpPr>
        <p:spPr>
          <a:xfrm>
            <a:off x="476328" y="1613715"/>
            <a:ext cx="8330292" cy="354781"/>
          </a:xfrm>
          <a:prstGeom prst="rect">
            <a:avLst/>
          </a:prstGeom>
        </p:spPr>
        <p:txBody>
          <a:bodyPr lIns="0" tIns="0" rIns="0" bIns="0"/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="1">
                <a:solidFill>
                  <a:schemeClr val="accent2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Subtitle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FD8774E-9A51-EA40-ACDE-3524454CB2D6}"/>
              </a:ext>
            </a:extLst>
          </p:cNvPr>
          <p:cNvGrpSpPr/>
          <p:nvPr userDrawn="1"/>
        </p:nvGrpSpPr>
        <p:grpSpPr>
          <a:xfrm>
            <a:off x="492369" y="6113603"/>
            <a:ext cx="1355692" cy="425579"/>
            <a:chOff x="492369" y="6113603"/>
            <a:chExt cx="1355692" cy="425579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0C4F3A5-9AC7-E241-A457-498680C39D3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92369" y="6113603"/>
              <a:ext cx="195122" cy="195122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F323F5A1-F732-3846-98B2-AEBF4278936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38545" y="6114550"/>
              <a:ext cx="193228" cy="193228"/>
            </a:xfrm>
            <a:prstGeom prst="rect">
              <a:avLst/>
            </a:prstGeom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2886DDC-135B-B94C-BC1F-90E196D51ACA}"/>
                </a:ext>
              </a:extLst>
            </p:cNvPr>
            <p:cNvSpPr/>
            <p:nvPr userDrawn="1"/>
          </p:nvSpPr>
          <p:spPr>
            <a:xfrm>
              <a:off x="492369" y="6354516"/>
              <a:ext cx="1355692" cy="184666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en-US" sz="1200" dirty="0">
                  <a:solidFill>
                    <a:schemeClr val="tx2"/>
                  </a:solidFill>
                  <a:latin typeface="Arial" charset="0"/>
                  <a:ea typeface="Arial" charset="0"/>
                  <a:cs typeface="Arial" charset="0"/>
                </a:rPr>
                <a:t>westernpower.co.uk</a:t>
              </a:r>
              <a:endParaRPr lang="en-US" sz="1200" dirty="0">
                <a:solidFill>
                  <a:schemeClr val="tx2"/>
                </a:solidFill>
              </a:endParaRP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756332D2-37DD-0443-9380-015A90CAA3B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82827" y="6113603"/>
              <a:ext cx="195122" cy="195122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1AB26D6-6ED2-0F4D-BBC0-04F3F1AE3FE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29003" y="6114550"/>
              <a:ext cx="193228" cy="193228"/>
            </a:xfrm>
            <a:prstGeom prst="rect">
              <a:avLst/>
            </a:prstGeom>
          </p:spPr>
        </p:pic>
      </p:grpSp>
      <p:sp>
        <p:nvSpPr>
          <p:cNvPr id="25" name="Slide Number Placeholder 1">
            <a:extLst>
              <a:ext uri="{FF2B5EF4-FFF2-40B4-BE49-F238E27FC236}">
                <a16:creationId xmlns:a16="http://schemas.microsoft.com/office/drawing/2014/main" id="{1E475973-3BA2-C842-ACEA-6DB47746A84E}"/>
              </a:ext>
            </a:extLst>
          </p:cNvPr>
          <p:cNvSpPr txBox="1">
            <a:spLocks/>
          </p:cNvSpPr>
          <p:nvPr userDrawn="1"/>
        </p:nvSpPr>
        <p:spPr>
          <a:xfrm>
            <a:off x="4718538" y="6113604"/>
            <a:ext cx="2743200" cy="392848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9554A9AB-25D5-EC4D-94FE-A54206D35E4E}" type="slidenum">
              <a:rPr lang="en-US" sz="1400" b="1" smtClean="0">
                <a:solidFill>
                  <a:schemeClr val="accent2"/>
                </a:solidFill>
              </a:rPr>
              <a:pPr algn="ctr"/>
              <a:t>‹#›</a:t>
            </a:fld>
            <a:endParaRPr lang="en-US" sz="1400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780018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 Banner - Bullet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 flipV="1">
            <a:off x="0" y="-15732"/>
            <a:ext cx="12191999" cy="1293746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/>
          <p:cNvSpPr/>
          <p:nvPr userDrawn="1"/>
        </p:nvSpPr>
        <p:spPr>
          <a:xfrm rot="10800000">
            <a:off x="492369" y="5855045"/>
            <a:ext cx="11195539" cy="54000"/>
          </a:xfrm>
          <a:prstGeom prst="rect">
            <a:avLst/>
          </a:prstGeom>
          <a:gradFill>
            <a:gsLst>
              <a:gs pos="0">
                <a:srgbClr val="4DB8A3"/>
              </a:gs>
              <a:gs pos="100000">
                <a:srgbClr val="2F6179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3231" y="533748"/>
            <a:ext cx="1664677" cy="476295"/>
          </a:xfrm>
          <a:prstGeom prst="rect">
            <a:avLst/>
          </a:prstGeom>
        </p:spPr>
      </p:pic>
      <p:sp>
        <p:nvSpPr>
          <p:cNvPr id="10" name="Text Placeholder 32"/>
          <p:cNvSpPr>
            <a:spLocks noGrp="1"/>
          </p:cNvSpPr>
          <p:nvPr>
            <p:ph type="body" sz="quarter" idx="11" hasCustomPrompt="1"/>
          </p:nvPr>
        </p:nvSpPr>
        <p:spPr>
          <a:xfrm>
            <a:off x="501605" y="516025"/>
            <a:ext cx="9017535" cy="536289"/>
          </a:xfrm>
          <a:prstGeom prst="rect">
            <a:avLst/>
          </a:prstGeom>
        </p:spPr>
        <p:txBody>
          <a:bodyPr lIns="0" tIns="0" rIns="0" bIns="0"/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4000" b="1">
                <a:solidFill>
                  <a:schemeClr val="bg1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Title</a:t>
            </a:r>
          </a:p>
        </p:txBody>
      </p:sp>
      <p:sp>
        <p:nvSpPr>
          <p:cNvPr id="11" name="Text Placeholder 32"/>
          <p:cNvSpPr>
            <a:spLocks noGrp="1"/>
          </p:cNvSpPr>
          <p:nvPr>
            <p:ph type="body" sz="quarter" idx="12" hasCustomPrompt="1"/>
          </p:nvPr>
        </p:nvSpPr>
        <p:spPr>
          <a:xfrm>
            <a:off x="476328" y="1613715"/>
            <a:ext cx="11211580" cy="354781"/>
          </a:xfrm>
          <a:prstGeom prst="rect">
            <a:avLst/>
          </a:prstGeom>
        </p:spPr>
        <p:txBody>
          <a:bodyPr wrap="square" lIns="0" tIns="0" rIns="0" bIns="0"/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="1">
                <a:solidFill>
                  <a:schemeClr val="accent2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Subtitle</a:t>
            </a:r>
          </a:p>
        </p:txBody>
      </p:sp>
      <p:sp>
        <p:nvSpPr>
          <p:cNvPr id="12" name="Text Placeholder 25"/>
          <p:cNvSpPr>
            <a:spLocks noGrp="1"/>
          </p:cNvSpPr>
          <p:nvPr>
            <p:ph type="body" sz="quarter" idx="14"/>
          </p:nvPr>
        </p:nvSpPr>
        <p:spPr>
          <a:xfrm>
            <a:off x="476250" y="2155825"/>
            <a:ext cx="11211658" cy="3472815"/>
          </a:xfrm>
          <a:prstGeom prst="rect">
            <a:avLst/>
          </a:prstGeom>
        </p:spPr>
        <p:txBody>
          <a:bodyPr lIns="0" tIns="0" rIns="0" bIns="0" numCol="1" spcCol="72000">
            <a:noAutofit/>
          </a:bodyPr>
          <a:lstStyle>
            <a:lvl1pPr marL="342900" marR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charset="0"/>
              <a:buChar char="•"/>
              <a:tabLst/>
              <a:defRPr sz="2000">
                <a:solidFill>
                  <a:schemeClr val="tx2"/>
                </a:solidFill>
              </a:defRPr>
            </a:lvl1pPr>
            <a:lvl2pPr marL="457200" indent="0">
              <a:buFontTx/>
              <a:buNone/>
              <a:defRPr sz="1400">
                <a:solidFill>
                  <a:schemeClr val="tx2"/>
                </a:solidFill>
              </a:defRPr>
            </a:lvl2pPr>
            <a:lvl3pPr marL="914400" indent="0">
              <a:buFontTx/>
              <a:buNone/>
              <a:defRPr sz="1400">
                <a:solidFill>
                  <a:schemeClr val="tx2"/>
                </a:solidFill>
              </a:defRPr>
            </a:lvl3pPr>
            <a:lvl4pPr marL="1371600" indent="0">
              <a:buFontTx/>
              <a:buNone/>
              <a:defRPr sz="1400">
                <a:solidFill>
                  <a:schemeClr val="tx2"/>
                </a:solidFill>
              </a:defRPr>
            </a:lvl4pPr>
            <a:lvl5pPr marL="1828800" indent="0">
              <a:buFontTx/>
              <a:buNone/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charset="0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charset="0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charset="0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charset="0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A8DF776-756B-4B4B-A0E3-0FCA8AF38478}"/>
              </a:ext>
            </a:extLst>
          </p:cNvPr>
          <p:cNvGrpSpPr/>
          <p:nvPr userDrawn="1"/>
        </p:nvGrpSpPr>
        <p:grpSpPr>
          <a:xfrm>
            <a:off x="492369" y="6113603"/>
            <a:ext cx="1355692" cy="425579"/>
            <a:chOff x="492369" y="6113603"/>
            <a:chExt cx="1355692" cy="425579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1E2FD0F5-9B8E-414D-B796-910FC28AF94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92369" y="6113603"/>
              <a:ext cx="195122" cy="195122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BB1E57EB-54FF-6E47-85BE-81A4D884552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38545" y="6114550"/>
              <a:ext cx="193228" cy="193228"/>
            </a:xfrm>
            <a:prstGeom prst="rect">
              <a:avLst/>
            </a:prstGeom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21DFC3C0-3FCC-624C-B129-FB6DF9B0FF30}"/>
                </a:ext>
              </a:extLst>
            </p:cNvPr>
            <p:cNvSpPr/>
            <p:nvPr userDrawn="1"/>
          </p:nvSpPr>
          <p:spPr>
            <a:xfrm>
              <a:off x="492369" y="6354516"/>
              <a:ext cx="1355692" cy="184666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en-US" sz="1200" dirty="0">
                  <a:solidFill>
                    <a:schemeClr val="tx2"/>
                  </a:solidFill>
                  <a:latin typeface="Arial" charset="0"/>
                  <a:ea typeface="Arial" charset="0"/>
                  <a:cs typeface="Arial" charset="0"/>
                </a:rPr>
                <a:t>westernpower.co.uk</a:t>
              </a:r>
              <a:endParaRPr lang="en-US" sz="1200" dirty="0">
                <a:solidFill>
                  <a:schemeClr val="tx2"/>
                </a:solidFill>
              </a:endParaRP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26AC5D7F-ADA2-B241-8D4A-D45F6F2EDE1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82827" y="6113603"/>
              <a:ext cx="195122" cy="195122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6F2B53AA-61DE-A143-B41F-50D4FB1AC0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29003" y="6114550"/>
              <a:ext cx="193228" cy="193228"/>
            </a:xfrm>
            <a:prstGeom prst="rect">
              <a:avLst/>
            </a:prstGeom>
          </p:spPr>
        </p:pic>
      </p:grpSp>
      <p:sp>
        <p:nvSpPr>
          <p:cNvPr id="25" name="Slide Number Placeholder 1">
            <a:extLst>
              <a:ext uri="{FF2B5EF4-FFF2-40B4-BE49-F238E27FC236}">
                <a16:creationId xmlns:a16="http://schemas.microsoft.com/office/drawing/2014/main" id="{699F6073-684E-CC41-A6EE-CBEA4C65300F}"/>
              </a:ext>
            </a:extLst>
          </p:cNvPr>
          <p:cNvSpPr txBox="1">
            <a:spLocks/>
          </p:cNvSpPr>
          <p:nvPr userDrawn="1"/>
        </p:nvSpPr>
        <p:spPr>
          <a:xfrm>
            <a:off x="4718538" y="6113604"/>
            <a:ext cx="2743200" cy="392848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9554A9AB-25D5-EC4D-94FE-A54206D35E4E}" type="slidenum">
              <a:rPr lang="en-US" sz="1400" b="1" smtClean="0">
                <a:solidFill>
                  <a:schemeClr val="accent2"/>
                </a:solidFill>
              </a:rPr>
              <a:pPr algn="ctr"/>
              <a:t>‹#›</a:t>
            </a:fld>
            <a:endParaRPr lang="en-US" sz="1400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62279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 Banner - Inner 2 -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 userDrawn="1"/>
        </p:nvSpPr>
        <p:spPr>
          <a:xfrm flipV="1">
            <a:off x="0" y="-15732"/>
            <a:ext cx="12191999" cy="1293746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 userDrawn="1"/>
        </p:nvSpPr>
        <p:spPr>
          <a:xfrm rot="10800000">
            <a:off x="492369" y="5855045"/>
            <a:ext cx="11195539" cy="54000"/>
          </a:xfrm>
          <a:prstGeom prst="rect">
            <a:avLst/>
          </a:prstGeom>
          <a:gradFill>
            <a:gsLst>
              <a:gs pos="0">
                <a:srgbClr val="4DB8A3"/>
              </a:gs>
              <a:gs pos="100000">
                <a:srgbClr val="2F6179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33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3231" y="533748"/>
            <a:ext cx="1664677" cy="476295"/>
          </a:xfrm>
          <a:prstGeom prst="rect">
            <a:avLst/>
          </a:prstGeom>
        </p:spPr>
      </p:pic>
      <p:sp>
        <p:nvSpPr>
          <p:cNvPr id="36" name="Text Placeholder 32"/>
          <p:cNvSpPr>
            <a:spLocks noGrp="1"/>
          </p:cNvSpPr>
          <p:nvPr>
            <p:ph type="body" sz="quarter" idx="11" hasCustomPrompt="1"/>
          </p:nvPr>
        </p:nvSpPr>
        <p:spPr>
          <a:xfrm>
            <a:off x="501605" y="516025"/>
            <a:ext cx="9017535" cy="536289"/>
          </a:xfrm>
          <a:prstGeom prst="rect">
            <a:avLst/>
          </a:prstGeom>
        </p:spPr>
        <p:txBody>
          <a:bodyPr lIns="0" tIns="0" rIns="0" bIns="0"/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4000" b="1">
                <a:solidFill>
                  <a:schemeClr val="bg1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Title</a:t>
            </a:r>
          </a:p>
        </p:txBody>
      </p:sp>
      <p:sp>
        <p:nvSpPr>
          <p:cNvPr id="41" name="Picture Placeholder 22"/>
          <p:cNvSpPr>
            <a:spLocks noGrp="1"/>
          </p:cNvSpPr>
          <p:nvPr>
            <p:ph type="pic" sz="quarter" idx="13"/>
          </p:nvPr>
        </p:nvSpPr>
        <p:spPr>
          <a:xfrm>
            <a:off x="9007475" y="1573213"/>
            <a:ext cx="2679700" cy="4056062"/>
          </a:xfrm>
          <a:prstGeom prst="rect">
            <a:avLst/>
          </a:prstGeom>
        </p:spPr>
        <p:txBody>
          <a:bodyPr anchor="ctr"/>
          <a:lstStyle>
            <a:lvl1pPr algn="ctr">
              <a:defRPr sz="18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4" name="Text Placeholder 25"/>
          <p:cNvSpPr>
            <a:spLocks noGrp="1"/>
          </p:cNvSpPr>
          <p:nvPr>
            <p:ph type="body" sz="quarter" idx="14"/>
          </p:nvPr>
        </p:nvSpPr>
        <p:spPr>
          <a:xfrm>
            <a:off x="476250" y="2155825"/>
            <a:ext cx="8329612" cy="3472815"/>
          </a:xfrm>
          <a:prstGeom prst="rect">
            <a:avLst/>
          </a:prstGeom>
        </p:spPr>
        <p:txBody>
          <a:bodyPr lIns="0" tIns="0" rIns="0" bIns="0" numCol="1" spcCol="72000">
            <a:noAutofit/>
          </a:bodyPr>
          <a:lstStyle>
            <a:lvl1pPr marL="342900" marR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charset="0"/>
              <a:buChar char="•"/>
              <a:tabLst/>
              <a:defRPr sz="2000">
                <a:solidFill>
                  <a:schemeClr val="tx2"/>
                </a:solidFill>
              </a:defRPr>
            </a:lvl1pPr>
            <a:lvl2pPr marL="457200" indent="0">
              <a:buFontTx/>
              <a:buNone/>
              <a:defRPr sz="1400">
                <a:solidFill>
                  <a:schemeClr val="tx2"/>
                </a:solidFill>
              </a:defRPr>
            </a:lvl2pPr>
            <a:lvl3pPr marL="914400" indent="0">
              <a:buFontTx/>
              <a:buNone/>
              <a:defRPr sz="1400">
                <a:solidFill>
                  <a:schemeClr val="tx2"/>
                </a:solidFill>
              </a:defRPr>
            </a:lvl3pPr>
            <a:lvl4pPr marL="1371600" indent="0">
              <a:buFontTx/>
              <a:buNone/>
              <a:defRPr sz="1400">
                <a:solidFill>
                  <a:schemeClr val="tx2"/>
                </a:solidFill>
              </a:defRPr>
            </a:lvl4pPr>
            <a:lvl5pPr marL="1828800" indent="0">
              <a:buFontTx/>
              <a:buNone/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charset="0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charset="0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charset="0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charset="0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</p:txBody>
      </p:sp>
      <p:sp>
        <p:nvSpPr>
          <p:cNvPr id="45" name="Text Placeholder 32"/>
          <p:cNvSpPr>
            <a:spLocks noGrp="1"/>
          </p:cNvSpPr>
          <p:nvPr>
            <p:ph type="body" sz="quarter" idx="15" hasCustomPrompt="1"/>
          </p:nvPr>
        </p:nvSpPr>
        <p:spPr>
          <a:xfrm>
            <a:off x="476328" y="1613715"/>
            <a:ext cx="8330292" cy="354781"/>
          </a:xfrm>
          <a:prstGeom prst="rect">
            <a:avLst/>
          </a:prstGeom>
        </p:spPr>
        <p:txBody>
          <a:bodyPr lIns="0" tIns="0" rIns="0" bIns="0"/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="1">
                <a:solidFill>
                  <a:schemeClr val="accent2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Subtitle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FD8774E-9A51-EA40-ACDE-3524454CB2D6}"/>
              </a:ext>
            </a:extLst>
          </p:cNvPr>
          <p:cNvGrpSpPr/>
          <p:nvPr userDrawn="1"/>
        </p:nvGrpSpPr>
        <p:grpSpPr>
          <a:xfrm>
            <a:off x="492369" y="6113603"/>
            <a:ext cx="1355692" cy="425579"/>
            <a:chOff x="492369" y="6113603"/>
            <a:chExt cx="1355692" cy="425579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0C4F3A5-9AC7-E241-A457-498680C39D3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92369" y="6113603"/>
              <a:ext cx="195122" cy="195122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F323F5A1-F732-3846-98B2-AEBF4278936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38545" y="6114550"/>
              <a:ext cx="193228" cy="193228"/>
            </a:xfrm>
            <a:prstGeom prst="rect">
              <a:avLst/>
            </a:prstGeom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2886DDC-135B-B94C-BC1F-90E196D51ACA}"/>
                </a:ext>
              </a:extLst>
            </p:cNvPr>
            <p:cNvSpPr/>
            <p:nvPr userDrawn="1"/>
          </p:nvSpPr>
          <p:spPr>
            <a:xfrm>
              <a:off x="492369" y="6354516"/>
              <a:ext cx="1355692" cy="184666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en-US" sz="1200" dirty="0" err="1">
                  <a:solidFill>
                    <a:schemeClr val="tx2"/>
                  </a:solidFill>
                  <a:latin typeface="Arial" charset="0"/>
                  <a:ea typeface="Arial" charset="0"/>
                  <a:cs typeface="Arial" charset="0"/>
                </a:rPr>
                <a:t>westernpower.co.uk</a:t>
              </a:r>
              <a:endParaRPr lang="en-US" sz="1200" dirty="0">
                <a:solidFill>
                  <a:schemeClr val="tx2"/>
                </a:solidFill>
              </a:endParaRP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756332D2-37DD-0443-9380-015A90CAA3B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82827" y="6113603"/>
              <a:ext cx="195122" cy="195122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1AB26D6-6ED2-0F4D-BBC0-04F3F1AE3FE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29003" y="6114550"/>
              <a:ext cx="193228" cy="193228"/>
            </a:xfrm>
            <a:prstGeom prst="rect">
              <a:avLst/>
            </a:prstGeom>
          </p:spPr>
        </p:pic>
      </p:grpSp>
      <p:sp>
        <p:nvSpPr>
          <p:cNvPr id="25" name="Slide Number Placeholder 1">
            <a:extLst>
              <a:ext uri="{FF2B5EF4-FFF2-40B4-BE49-F238E27FC236}">
                <a16:creationId xmlns:a16="http://schemas.microsoft.com/office/drawing/2014/main" id="{1E475973-3BA2-C842-ACEA-6DB47746A84E}"/>
              </a:ext>
            </a:extLst>
          </p:cNvPr>
          <p:cNvSpPr txBox="1">
            <a:spLocks/>
          </p:cNvSpPr>
          <p:nvPr userDrawn="1"/>
        </p:nvSpPr>
        <p:spPr>
          <a:xfrm>
            <a:off x="4718538" y="6113604"/>
            <a:ext cx="2743200" cy="392848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9554A9AB-25D5-EC4D-94FE-A54206D35E4E}" type="slidenum">
              <a:rPr lang="en-US" sz="1400" b="1" smtClean="0">
                <a:solidFill>
                  <a:schemeClr val="accent2"/>
                </a:solidFill>
              </a:rPr>
              <a:pPr algn="ctr"/>
              <a:t>‹#›</a:t>
            </a:fld>
            <a:endParaRPr lang="en-US" sz="1400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37458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er 3 - Bullet list with sub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 flipV="1">
            <a:off x="0" y="-15732"/>
            <a:ext cx="12191999" cy="1293746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/>
          <p:cNvSpPr/>
          <p:nvPr userDrawn="1"/>
        </p:nvSpPr>
        <p:spPr>
          <a:xfrm rot="10800000">
            <a:off x="492369" y="5855045"/>
            <a:ext cx="11195539" cy="54000"/>
          </a:xfrm>
          <a:prstGeom prst="rect">
            <a:avLst/>
          </a:prstGeom>
          <a:gradFill>
            <a:gsLst>
              <a:gs pos="0">
                <a:srgbClr val="4DB8A3"/>
              </a:gs>
              <a:gs pos="100000">
                <a:srgbClr val="2F6179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3231" y="533748"/>
            <a:ext cx="1664677" cy="476295"/>
          </a:xfrm>
          <a:prstGeom prst="rect">
            <a:avLst/>
          </a:prstGeom>
        </p:spPr>
      </p:pic>
      <p:sp>
        <p:nvSpPr>
          <p:cNvPr id="10" name="Text Placeholder 32"/>
          <p:cNvSpPr>
            <a:spLocks noGrp="1"/>
          </p:cNvSpPr>
          <p:nvPr>
            <p:ph type="body" sz="quarter" idx="11" hasCustomPrompt="1"/>
          </p:nvPr>
        </p:nvSpPr>
        <p:spPr>
          <a:xfrm>
            <a:off x="501605" y="516025"/>
            <a:ext cx="9017535" cy="536289"/>
          </a:xfrm>
          <a:prstGeom prst="rect">
            <a:avLst/>
          </a:prstGeom>
        </p:spPr>
        <p:txBody>
          <a:bodyPr lIns="0" tIns="0" rIns="0" bIns="0"/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4000" b="1">
                <a:solidFill>
                  <a:schemeClr val="bg1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Title</a:t>
            </a:r>
          </a:p>
        </p:txBody>
      </p:sp>
      <p:sp>
        <p:nvSpPr>
          <p:cNvPr id="11" name="Text Placeholder 32"/>
          <p:cNvSpPr>
            <a:spLocks noGrp="1"/>
          </p:cNvSpPr>
          <p:nvPr>
            <p:ph type="body" sz="quarter" idx="12" hasCustomPrompt="1"/>
          </p:nvPr>
        </p:nvSpPr>
        <p:spPr>
          <a:xfrm>
            <a:off x="476328" y="1613715"/>
            <a:ext cx="11211580" cy="354781"/>
          </a:xfrm>
          <a:prstGeom prst="rect">
            <a:avLst/>
          </a:prstGeom>
        </p:spPr>
        <p:txBody>
          <a:bodyPr wrap="square" lIns="0" tIns="0" rIns="0" bIns="0"/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="1">
                <a:solidFill>
                  <a:schemeClr val="accent2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Subtitle</a:t>
            </a:r>
          </a:p>
        </p:txBody>
      </p:sp>
      <p:sp>
        <p:nvSpPr>
          <p:cNvPr id="12" name="Text Placeholder 25"/>
          <p:cNvSpPr>
            <a:spLocks noGrp="1"/>
          </p:cNvSpPr>
          <p:nvPr>
            <p:ph type="body" sz="quarter" idx="14"/>
          </p:nvPr>
        </p:nvSpPr>
        <p:spPr>
          <a:xfrm>
            <a:off x="476250" y="2155825"/>
            <a:ext cx="11211658" cy="3472815"/>
          </a:xfrm>
          <a:prstGeom prst="rect">
            <a:avLst/>
          </a:prstGeom>
        </p:spPr>
        <p:txBody>
          <a:bodyPr lIns="0" tIns="0" rIns="0" bIns="0" numCol="1" spcCol="72000">
            <a:noAutofit/>
          </a:bodyPr>
          <a:lstStyle>
            <a:lvl1pPr marL="342900" marR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charset="0"/>
              <a:buChar char="•"/>
              <a:tabLst/>
              <a:defRPr sz="2000" baseline="0">
                <a:solidFill>
                  <a:schemeClr val="tx2"/>
                </a:solidFill>
              </a:defRPr>
            </a:lvl1pPr>
            <a:lvl2pPr marL="800100" indent="-342900">
              <a:buClr>
                <a:schemeClr val="accent2"/>
              </a:buClr>
              <a:buFont typeface=".AppleSystemUIFont" charset="-120"/>
              <a:buChar char="-"/>
              <a:defRPr sz="2000" baseline="0">
                <a:solidFill>
                  <a:schemeClr val="tx2"/>
                </a:solidFill>
              </a:defRPr>
            </a:lvl2pPr>
            <a:lvl3pPr marL="914400" indent="0">
              <a:buFontTx/>
              <a:buNone/>
              <a:defRPr sz="1400">
                <a:solidFill>
                  <a:schemeClr val="tx2"/>
                </a:solidFill>
              </a:defRPr>
            </a:lvl3pPr>
            <a:lvl4pPr marL="1371600" indent="0">
              <a:buFontTx/>
              <a:buNone/>
              <a:defRPr sz="1400">
                <a:solidFill>
                  <a:schemeClr val="tx2"/>
                </a:solidFill>
              </a:defRPr>
            </a:lvl4pPr>
            <a:lvl5pPr marL="1828800" indent="0">
              <a:buFontTx/>
              <a:buNone/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Click to edit Master text styles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1F3D81A-BF3C-334F-8BAF-7C81368E064B}"/>
              </a:ext>
            </a:extLst>
          </p:cNvPr>
          <p:cNvGrpSpPr/>
          <p:nvPr userDrawn="1"/>
        </p:nvGrpSpPr>
        <p:grpSpPr>
          <a:xfrm>
            <a:off x="492369" y="6113603"/>
            <a:ext cx="1355692" cy="425579"/>
            <a:chOff x="492369" y="6113603"/>
            <a:chExt cx="1355692" cy="425579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BBCED0AD-FC74-C244-9649-A21A5C68367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92369" y="6113603"/>
              <a:ext cx="195122" cy="195122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CA5872E-0AD8-244A-A2EE-EA796EBA720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38545" y="6114550"/>
              <a:ext cx="193228" cy="193228"/>
            </a:xfrm>
            <a:prstGeom prst="rect">
              <a:avLst/>
            </a:prstGeom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678A7506-17F9-A24D-84A6-DD02508DACFB}"/>
                </a:ext>
              </a:extLst>
            </p:cNvPr>
            <p:cNvSpPr/>
            <p:nvPr userDrawn="1"/>
          </p:nvSpPr>
          <p:spPr>
            <a:xfrm>
              <a:off x="492369" y="6354516"/>
              <a:ext cx="1355692" cy="184666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en-US" sz="1200" dirty="0">
                  <a:solidFill>
                    <a:schemeClr val="tx2"/>
                  </a:solidFill>
                  <a:latin typeface="Arial" charset="0"/>
                  <a:ea typeface="Arial" charset="0"/>
                  <a:cs typeface="Arial" charset="0"/>
                </a:rPr>
                <a:t>westernpower.co.uk</a:t>
              </a:r>
              <a:endParaRPr lang="en-US" sz="1200" dirty="0">
                <a:solidFill>
                  <a:schemeClr val="tx2"/>
                </a:solidFill>
              </a:endParaRP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830379FE-913D-E046-B1CF-6C4C42FEB51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82827" y="6113603"/>
              <a:ext cx="195122" cy="195122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1AC80CF4-66A2-1A44-97F1-33233166E7D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29003" y="6114550"/>
              <a:ext cx="193228" cy="193228"/>
            </a:xfrm>
            <a:prstGeom prst="rect">
              <a:avLst/>
            </a:prstGeom>
          </p:spPr>
        </p:pic>
      </p:grpSp>
      <p:sp>
        <p:nvSpPr>
          <p:cNvPr id="25" name="Slide Number Placeholder 1">
            <a:extLst>
              <a:ext uri="{FF2B5EF4-FFF2-40B4-BE49-F238E27FC236}">
                <a16:creationId xmlns:a16="http://schemas.microsoft.com/office/drawing/2014/main" id="{C6E7D743-837F-5A49-B227-08A7C4CDE806}"/>
              </a:ext>
            </a:extLst>
          </p:cNvPr>
          <p:cNvSpPr txBox="1">
            <a:spLocks/>
          </p:cNvSpPr>
          <p:nvPr userDrawn="1"/>
        </p:nvSpPr>
        <p:spPr>
          <a:xfrm>
            <a:off x="4718538" y="6113604"/>
            <a:ext cx="2743200" cy="392848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9554A9AB-25D5-EC4D-94FE-A54206D35E4E}" type="slidenum">
              <a:rPr lang="en-US" sz="1400" b="1" smtClean="0">
                <a:solidFill>
                  <a:schemeClr val="accent2"/>
                </a:solidFill>
              </a:rPr>
              <a:pPr algn="ctr"/>
              <a:t>‹#›</a:t>
            </a:fld>
            <a:endParaRPr lang="en-US" sz="1400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177589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6062" y="0"/>
            <a:ext cx="12221800" cy="687476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02217" y="5630281"/>
            <a:ext cx="2658550" cy="760662"/>
          </a:xfrm>
          <a:prstGeom prst="rect">
            <a:avLst/>
          </a:prstGeom>
        </p:spPr>
      </p:pic>
      <p:sp>
        <p:nvSpPr>
          <p:cNvPr id="10" name="Text Placeholder 32"/>
          <p:cNvSpPr>
            <a:spLocks noGrp="1"/>
          </p:cNvSpPr>
          <p:nvPr>
            <p:ph type="body" sz="quarter" idx="11" hasCustomPrompt="1"/>
          </p:nvPr>
        </p:nvSpPr>
        <p:spPr>
          <a:xfrm>
            <a:off x="492369" y="1602264"/>
            <a:ext cx="9017535" cy="1301256"/>
          </a:xfrm>
          <a:prstGeom prst="rect">
            <a:avLst/>
          </a:prstGeom>
        </p:spPr>
        <p:txBody>
          <a:bodyPr lIns="0" tIns="0" rIns="0" bIns="0"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4000" b="1">
                <a:solidFill>
                  <a:schemeClr val="bg1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Title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Title</a:t>
            </a:r>
          </a:p>
        </p:txBody>
      </p:sp>
      <p:sp>
        <p:nvSpPr>
          <p:cNvPr id="14" name="Text Placeholder 32"/>
          <p:cNvSpPr>
            <a:spLocks noGrp="1"/>
          </p:cNvSpPr>
          <p:nvPr>
            <p:ph type="body" sz="quarter" idx="12" hasCustomPrompt="1"/>
          </p:nvPr>
        </p:nvSpPr>
        <p:spPr>
          <a:xfrm>
            <a:off x="492369" y="2965644"/>
            <a:ext cx="9017535" cy="307208"/>
          </a:xfrm>
          <a:prstGeom prst="rect">
            <a:avLst/>
          </a:prstGeom>
        </p:spPr>
        <p:txBody>
          <a:bodyPr lIns="0" tIns="0" rIns="0" bIns="0"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="0">
                <a:solidFill>
                  <a:schemeClr val="bg1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Subtitle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7643DE4-D1EF-D94D-8B45-7AC017D80200}"/>
              </a:ext>
            </a:extLst>
          </p:cNvPr>
          <p:cNvGrpSpPr/>
          <p:nvPr userDrawn="1"/>
        </p:nvGrpSpPr>
        <p:grpSpPr>
          <a:xfrm>
            <a:off x="8514701" y="346721"/>
            <a:ext cx="3144595" cy="302941"/>
            <a:chOff x="8514701" y="6009306"/>
            <a:chExt cx="3144595" cy="302941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D7D970C3-65DD-8E43-9CC2-2C66B91207F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974718" y="6009306"/>
              <a:ext cx="302941" cy="302941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C61C8A82-30B2-EB4C-816D-90C15740D00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359296" y="6010776"/>
              <a:ext cx="300000" cy="300000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D31B694-3F71-C54C-B418-5065CA9AECB5}"/>
                </a:ext>
              </a:extLst>
            </p:cNvPr>
            <p:cNvSpPr txBox="1"/>
            <p:nvPr/>
          </p:nvSpPr>
          <p:spPr>
            <a:xfrm>
              <a:off x="8514701" y="6053054"/>
              <a:ext cx="1578921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westernpower.co.uk</a:t>
              </a: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336395EA-256E-9140-8221-7970BEA9DD8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208503" y="6009306"/>
              <a:ext cx="302941" cy="302941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8F93F55-57C5-6D4B-B31D-AFC7190B5CF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93081" y="6010776"/>
              <a:ext cx="300000" cy="30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3433203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492369" y="1137139"/>
            <a:ext cx="11195539" cy="54000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/>
          <p:cNvSpPr/>
          <p:nvPr userDrawn="1"/>
        </p:nvSpPr>
        <p:spPr>
          <a:xfrm rot="10800000">
            <a:off x="492369" y="6026954"/>
            <a:ext cx="11195539" cy="54000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3231" y="533748"/>
            <a:ext cx="1664677" cy="476296"/>
          </a:xfrm>
          <a:prstGeom prst="rect">
            <a:avLst/>
          </a:prstGeom>
        </p:spPr>
      </p:pic>
      <p:sp>
        <p:nvSpPr>
          <p:cNvPr id="12" name="Picture Placeholder 22"/>
          <p:cNvSpPr>
            <a:spLocks noGrp="1"/>
          </p:cNvSpPr>
          <p:nvPr>
            <p:ph type="pic" sz="quarter" idx="13"/>
          </p:nvPr>
        </p:nvSpPr>
        <p:spPr>
          <a:xfrm>
            <a:off x="9007475" y="1444914"/>
            <a:ext cx="2679700" cy="4440072"/>
          </a:xfrm>
          <a:prstGeom prst="rect">
            <a:avLst/>
          </a:prstGeom>
        </p:spPr>
        <p:txBody>
          <a:bodyPr anchor="ctr"/>
          <a:lstStyle>
            <a:lvl1pPr algn="ctr">
              <a:defRPr sz="18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3" name="Text Placeholder 25"/>
          <p:cNvSpPr>
            <a:spLocks noGrp="1"/>
          </p:cNvSpPr>
          <p:nvPr>
            <p:ph type="body" sz="quarter" idx="14"/>
          </p:nvPr>
        </p:nvSpPr>
        <p:spPr>
          <a:xfrm>
            <a:off x="3401256" y="2133601"/>
            <a:ext cx="5404607" cy="3751385"/>
          </a:xfrm>
          <a:prstGeom prst="rect">
            <a:avLst/>
          </a:prstGeom>
        </p:spPr>
        <p:txBody>
          <a:bodyPr lIns="0" tIns="0" rIns="0" bIns="0" numCol="2" spcCol="72000">
            <a:noAutofit/>
          </a:bodyPr>
          <a:lstStyle>
            <a:lvl1pPr marL="0" indent="0">
              <a:buFontTx/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FontTx/>
              <a:buNone/>
              <a:defRPr sz="1400">
                <a:solidFill>
                  <a:schemeClr val="tx2"/>
                </a:solidFill>
              </a:defRPr>
            </a:lvl2pPr>
            <a:lvl3pPr marL="914400" indent="0">
              <a:buFontTx/>
              <a:buNone/>
              <a:defRPr sz="1400">
                <a:solidFill>
                  <a:schemeClr val="tx2"/>
                </a:solidFill>
              </a:defRPr>
            </a:lvl3pPr>
            <a:lvl4pPr marL="1371600" indent="0">
              <a:buFontTx/>
              <a:buNone/>
              <a:defRPr sz="1400">
                <a:solidFill>
                  <a:schemeClr val="tx2"/>
                </a:solidFill>
              </a:defRPr>
            </a:lvl4pPr>
            <a:lvl5pPr marL="1828800" indent="0">
              <a:buFontTx/>
              <a:buNone/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Text Placeholder 32"/>
          <p:cNvSpPr>
            <a:spLocks noGrp="1"/>
          </p:cNvSpPr>
          <p:nvPr>
            <p:ph type="body" sz="quarter" idx="12" hasCustomPrompt="1"/>
          </p:nvPr>
        </p:nvSpPr>
        <p:spPr>
          <a:xfrm>
            <a:off x="476328" y="1444914"/>
            <a:ext cx="8330292" cy="478184"/>
          </a:xfrm>
          <a:prstGeom prst="rect">
            <a:avLst/>
          </a:prstGeom>
        </p:spPr>
        <p:txBody>
          <a:bodyPr lIns="0" tIns="0" rIns="0" bIns="0"/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4000" b="1">
                <a:solidFill>
                  <a:schemeClr val="accent2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Title</a:t>
            </a:r>
          </a:p>
        </p:txBody>
      </p:sp>
      <p:sp>
        <p:nvSpPr>
          <p:cNvPr id="15" name="Text Placeholder 25"/>
          <p:cNvSpPr>
            <a:spLocks noGrp="1"/>
          </p:cNvSpPr>
          <p:nvPr>
            <p:ph type="body" sz="quarter" idx="15"/>
          </p:nvPr>
        </p:nvSpPr>
        <p:spPr>
          <a:xfrm>
            <a:off x="476329" y="2133601"/>
            <a:ext cx="2724072" cy="3751385"/>
          </a:xfrm>
          <a:prstGeom prst="rect">
            <a:avLst/>
          </a:prstGeom>
        </p:spPr>
        <p:txBody>
          <a:bodyPr lIns="0" tIns="0" rIns="0" bIns="0" numCol="1" spcCol="72000">
            <a:noAutofit/>
          </a:bodyPr>
          <a:lstStyle>
            <a:lvl1pPr marL="0" indent="0">
              <a:buFontTx/>
              <a:buNone/>
              <a:defRPr sz="1800" b="1">
                <a:solidFill>
                  <a:schemeClr val="accent3"/>
                </a:solidFill>
              </a:defRPr>
            </a:lvl1pPr>
            <a:lvl2pPr marL="457200" indent="0">
              <a:buFontTx/>
              <a:buNone/>
              <a:defRPr sz="1400">
                <a:solidFill>
                  <a:schemeClr val="tx2"/>
                </a:solidFill>
              </a:defRPr>
            </a:lvl2pPr>
            <a:lvl3pPr marL="914400" indent="0">
              <a:buFontTx/>
              <a:buNone/>
              <a:defRPr sz="1400">
                <a:solidFill>
                  <a:schemeClr val="tx2"/>
                </a:solidFill>
              </a:defRPr>
            </a:lvl3pPr>
            <a:lvl4pPr marL="1371600" indent="0">
              <a:buFontTx/>
              <a:buNone/>
              <a:defRPr sz="1400">
                <a:solidFill>
                  <a:schemeClr val="tx2"/>
                </a:solidFill>
              </a:defRPr>
            </a:lvl4pPr>
            <a:lvl5pPr marL="1828800" indent="0">
              <a:buFontTx/>
              <a:buNone/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5D9039B-48AA-9F4E-AB93-D1C9D9AB26B7}"/>
              </a:ext>
            </a:extLst>
          </p:cNvPr>
          <p:cNvGrpSpPr/>
          <p:nvPr userDrawn="1"/>
        </p:nvGrpSpPr>
        <p:grpSpPr>
          <a:xfrm>
            <a:off x="492369" y="559106"/>
            <a:ext cx="1355692" cy="425579"/>
            <a:chOff x="492369" y="6113603"/>
            <a:chExt cx="1355692" cy="425579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3A57689D-ADE6-3142-B8D4-C2337FCA971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92369" y="6113603"/>
              <a:ext cx="195122" cy="195122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75E75FB5-5778-4641-83C5-C5503BF2A3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38545" y="6114550"/>
              <a:ext cx="193228" cy="193228"/>
            </a:xfrm>
            <a:prstGeom prst="rect">
              <a:avLst/>
            </a:prstGeom>
          </p:spPr>
        </p:pic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C6F6960E-DFD5-4941-8081-4BB46ECB5F97}"/>
                </a:ext>
              </a:extLst>
            </p:cNvPr>
            <p:cNvSpPr/>
            <p:nvPr userDrawn="1"/>
          </p:nvSpPr>
          <p:spPr>
            <a:xfrm>
              <a:off x="492369" y="6354516"/>
              <a:ext cx="1355692" cy="184666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en-US" sz="1200" dirty="0">
                  <a:solidFill>
                    <a:schemeClr val="tx2"/>
                  </a:solidFill>
                  <a:latin typeface="Arial" charset="0"/>
                  <a:ea typeface="Arial" charset="0"/>
                  <a:cs typeface="Arial" charset="0"/>
                </a:rPr>
                <a:t>westernpower.co.uk</a:t>
              </a:r>
              <a:endParaRPr lang="en-US" sz="1200" dirty="0">
                <a:solidFill>
                  <a:schemeClr val="tx2"/>
                </a:solidFill>
              </a:endParaRPr>
            </a:p>
          </p:txBody>
        </p: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999A28B5-6075-EE46-8247-44AC8C968A7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82827" y="6113603"/>
              <a:ext cx="195122" cy="195122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883862D0-79AA-6548-A834-0CEC124EDEC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29003" y="6114550"/>
              <a:ext cx="193228" cy="193228"/>
            </a:xfrm>
            <a:prstGeom prst="rect">
              <a:avLst/>
            </a:prstGeom>
          </p:spPr>
        </p:pic>
      </p:grpSp>
      <p:sp>
        <p:nvSpPr>
          <p:cNvPr id="33" name="Slide Number Placeholder 1">
            <a:extLst>
              <a:ext uri="{FF2B5EF4-FFF2-40B4-BE49-F238E27FC236}">
                <a16:creationId xmlns:a16="http://schemas.microsoft.com/office/drawing/2014/main" id="{6A895D33-014F-4D42-890C-B288DF5F0C73}"/>
              </a:ext>
            </a:extLst>
          </p:cNvPr>
          <p:cNvSpPr txBox="1">
            <a:spLocks/>
          </p:cNvSpPr>
          <p:nvPr userDrawn="1"/>
        </p:nvSpPr>
        <p:spPr>
          <a:xfrm>
            <a:off x="4718538" y="6113604"/>
            <a:ext cx="2743200" cy="392848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9554A9AB-25D5-EC4D-94FE-A54206D35E4E}" type="slidenum">
              <a:rPr lang="en-US" sz="1400" b="1" smtClean="0">
                <a:solidFill>
                  <a:schemeClr val="accent2"/>
                </a:solidFill>
              </a:rPr>
              <a:pPr algn="ctr"/>
              <a:t>‹#›</a:t>
            </a:fld>
            <a:endParaRPr lang="en-US" sz="1400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377320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492369" y="1137139"/>
            <a:ext cx="11195539" cy="54000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3231" y="533748"/>
            <a:ext cx="1664677" cy="476296"/>
          </a:xfrm>
          <a:prstGeom prst="rect">
            <a:avLst/>
          </a:prstGeom>
        </p:spPr>
      </p:pic>
      <p:sp>
        <p:nvSpPr>
          <p:cNvPr id="11" name="Text Placeholder 32"/>
          <p:cNvSpPr>
            <a:spLocks noGrp="1"/>
          </p:cNvSpPr>
          <p:nvPr>
            <p:ph type="body" sz="quarter" idx="12" hasCustomPrompt="1"/>
          </p:nvPr>
        </p:nvSpPr>
        <p:spPr>
          <a:xfrm>
            <a:off x="476328" y="1444914"/>
            <a:ext cx="8330292" cy="478184"/>
          </a:xfrm>
          <a:prstGeom prst="rect">
            <a:avLst/>
          </a:prstGeom>
        </p:spPr>
        <p:txBody>
          <a:bodyPr lIns="0" tIns="0" rIns="0" bIns="0"/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4000" b="1">
                <a:solidFill>
                  <a:schemeClr val="accent2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Title</a:t>
            </a:r>
          </a:p>
        </p:txBody>
      </p:sp>
      <p:sp>
        <p:nvSpPr>
          <p:cNvPr id="12" name="Text Placeholder 25"/>
          <p:cNvSpPr>
            <a:spLocks noGrp="1"/>
          </p:cNvSpPr>
          <p:nvPr>
            <p:ph type="body" sz="quarter" idx="15"/>
          </p:nvPr>
        </p:nvSpPr>
        <p:spPr>
          <a:xfrm>
            <a:off x="476329" y="2133601"/>
            <a:ext cx="2724072" cy="3751385"/>
          </a:xfrm>
          <a:prstGeom prst="rect">
            <a:avLst/>
          </a:prstGeom>
        </p:spPr>
        <p:txBody>
          <a:bodyPr lIns="0" tIns="0" rIns="0" bIns="0" numCol="1" spcCol="72000">
            <a:noAutofit/>
          </a:bodyPr>
          <a:lstStyle>
            <a:lvl1pPr marL="0" indent="0">
              <a:buFontTx/>
              <a:buNone/>
              <a:defRPr sz="1800" b="1">
                <a:solidFill>
                  <a:schemeClr val="accent3"/>
                </a:solidFill>
              </a:defRPr>
            </a:lvl1pPr>
            <a:lvl2pPr marL="457200" indent="0">
              <a:buFontTx/>
              <a:buNone/>
              <a:defRPr sz="1400">
                <a:solidFill>
                  <a:schemeClr val="tx2"/>
                </a:solidFill>
              </a:defRPr>
            </a:lvl2pPr>
            <a:lvl3pPr marL="914400" indent="0">
              <a:buFontTx/>
              <a:buNone/>
              <a:defRPr sz="1400">
                <a:solidFill>
                  <a:schemeClr val="tx2"/>
                </a:solidFill>
              </a:defRPr>
            </a:lvl3pPr>
            <a:lvl4pPr marL="1371600" indent="0">
              <a:buFontTx/>
              <a:buNone/>
              <a:defRPr sz="1400">
                <a:solidFill>
                  <a:schemeClr val="tx2"/>
                </a:solidFill>
              </a:defRPr>
            </a:lvl4pPr>
            <a:lvl5pPr marL="1828800" indent="0">
              <a:buFontTx/>
              <a:buNone/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Table Placeholder 13"/>
          <p:cNvSpPr>
            <a:spLocks noGrp="1"/>
          </p:cNvSpPr>
          <p:nvPr>
            <p:ph type="tbl" sz="quarter" idx="16"/>
          </p:nvPr>
        </p:nvSpPr>
        <p:spPr>
          <a:xfrm>
            <a:off x="6154615" y="2133602"/>
            <a:ext cx="5532560" cy="3751262"/>
          </a:xfrm>
          <a:prstGeom prst="rect">
            <a:avLst/>
          </a:prstGeom>
        </p:spPr>
        <p:txBody>
          <a:bodyPr anchor="ctr"/>
          <a:lstStyle>
            <a:lvl1pPr algn="ctr">
              <a:defRPr sz="1800"/>
            </a:lvl1pPr>
          </a:lstStyle>
          <a:p>
            <a:endParaRPr lang="en-US" dirty="0"/>
          </a:p>
        </p:txBody>
      </p:sp>
      <p:sp>
        <p:nvSpPr>
          <p:cNvPr id="15" name="Text Placeholder 25"/>
          <p:cNvSpPr>
            <a:spLocks noGrp="1"/>
          </p:cNvSpPr>
          <p:nvPr>
            <p:ph type="body" sz="quarter" idx="17"/>
          </p:nvPr>
        </p:nvSpPr>
        <p:spPr>
          <a:xfrm>
            <a:off x="3397594" y="2133601"/>
            <a:ext cx="2579078" cy="3751385"/>
          </a:xfrm>
          <a:prstGeom prst="rect">
            <a:avLst/>
          </a:prstGeom>
        </p:spPr>
        <p:txBody>
          <a:bodyPr lIns="0" tIns="0" rIns="0" bIns="0" numCol="1" spcCol="72000">
            <a:noAutofit/>
          </a:bodyPr>
          <a:lstStyle>
            <a:lvl1pPr marL="0" indent="0">
              <a:buFontTx/>
              <a:buNone/>
              <a:defRPr sz="1400" b="0">
                <a:solidFill>
                  <a:schemeClr val="tx2"/>
                </a:solidFill>
              </a:defRPr>
            </a:lvl1pPr>
            <a:lvl2pPr marL="457200" indent="0">
              <a:buFontTx/>
              <a:buNone/>
              <a:defRPr sz="1400">
                <a:solidFill>
                  <a:schemeClr val="tx2"/>
                </a:solidFill>
              </a:defRPr>
            </a:lvl2pPr>
            <a:lvl3pPr marL="914400" indent="0">
              <a:buFontTx/>
              <a:buNone/>
              <a:defRPr sz="1400">
                <a:solidFill>
                  <a:schemeClr val="tx2"/>
                </a:solidFill>
              </a:defRPr>
            </a:lvl3pPr>
            <a:lvl4pPr marL="1371600" indent="0">
              <a:buFontTx/>
              <a:buNone/>
              <a:defRPr sz="1400">
                <a:solidFill>
                  <a:schemeClr val="tx2"/>
                </a:solidFill>
              </a:defRPr>
            </a:lvl4pPr>
            <a:lvl5pPr marL="1828800" indent="0">
              <a:buFontTx/>
              <a:buNone/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0832C12-C70B-0548-B1E7-E071AAF00ED9}"/>
              </a:ext>
            </a:extLst>
          </p:cNvPr>
          <p:cNvGrpSpPr/>
          <p:nvPr userDrawn="1"/>
        </p:nvGrpSpPr>
        <p:grpSpPr>
          <a:xfrm>
            <a:off x="492369" y="559106"/>
            <a:ext cx="1355692" cy="425579"/>
            <a:chOff x="492369" y="6113603"/>
            <a:chExt cx="1355692" cy="425579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E58E095D-0BE1-F04A-ACBD-57BD6ADEF2F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92369" y="6113603"/>
              <a:ext cx="195122" cy="195122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0A333C00-801E-D24F-9AAE-E2169FFC307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38545" y="6114550"/>
              <a:ext cx="193228" cy="193228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E6C2E14-494B-5D44-8CEC-6941ACA0DDEA}"/>
                </a:ext>
              </a:extLst>
            </p:cNvPr>
            <p:cNvSpPr/>
            <p:nvPr userDrawn="1"/>
          </p:nvSpPr>
          <p:spPr>
            <a:xfrm>
              <a:off x="492369" y="6354516"/>
              <a:ext cx="1355692" cy="184666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en-US" sz="1200" dirty="0">
                  <a:solidFill>
                    <a:schemeClr val="tx2"/>
                  </a:solidFill>
                  <a:latin typeface="Arial" charset="0"/>
                  <a:ea typeface="Arial" charset="0"/>
                  <a:cs typeface="Arial" charset="0"/>
                </a:rPr>
                <a:t>westernpower.co.uk</a:t>
              </a:r>
              <a:endParaRPr lang="en-US" sz="1200" dirty="0">
                <a:solidFill>
                  <a:schemeClr val="tx2"/>
                </a:solidFill>
              </a:endParaRPr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A80D1A3B-4A43-2A4C-83F0-67AE2EA30B2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82827" y="6113603"/>
              <a:ext cx="195122" cy="195122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CA1C4E46-04AA-0A4A-8027-3A91E22917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29003" y="6114550"/>
              <a:ext cx="193228" cy="193228"/>
            </a:xfrm>
            <a:prstGeom prst="rect">
              <a:avLst/>
            </a:prstGeom>
          </p:spPr>
        </p:pic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8FC34A1B-9DD1-9443-BCC9-E857139A4F2A}"/>
              </a:ext>
            </a:extLst>
          </p:cNvPr>
          <p:cNvSpPr/>
          <p:nvPr userDrawn="1"/>
        </p:nvSpPr>
        <p:spPr>
          <a:xfrm rot="10800000">
            <a:off x="492369" y="6026954"/>
            <a:ext cx="11195539" cy="54000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Slide Number Placeholder 1">
            <a:extLst>
              <a:ext uri="{FF2B5EF4-FFF2-40B4-BE49-F238E27FC236}">
                <a16:creationId xmlns:a16="http://schemas.microsoft.com/office/drawing/2014/main" id="{902B927B-3E59-2B4F-BF65-6F16460D16F9}"/>
              </a:ext>
            </a:extLst>
          </p:cNvPr>
          <p:cNvSpPr txBox="1">
            <a:spLocks/>
          </p:cNvSpPr>
          <p:nvPr userDrawn="1"/>
        </p:nvSpPr>
        <p:spPr>
          <a:xfrm>
            <a:off x="4718538" y="6113604"/>
            <a:ext cx="2743200" cy="392848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9554A9AB-25D5-EC4D-94FE-A54206D35E4E}" type="slidenum">
              <a:rPr lang="en-US" sz="1400" b="1" smtClean="0">
                <a:solidFill>
                  <a:schemeClr val="accent2"/>
                </a:solidFill>
              </a:rPr>
              <a:pPr algn="ctr"/>
              <a:t>‹#›</a:t>
            </a:fld>
            <a:endParaRPr lang="en-US" sz="1400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931936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0">
                <a:schemeClr val="accent2"/>
              </a:gs>
              <a:gs pos="0">
                <a:schemeClr val="accent3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3231" y="533748"/>
            <a:ext cx="1664677" cy="476295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492369" y="1137139"/>
            <a:ext cx="11195539" cy="5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 Placeholder 25"/>
          <p:cNvSpPr>
            <a:spLocks noGrp="1"/>
          </p:cNvSpPr>
          <p:nvPr>
            <p:ph type="body" sz="quarter" idx="14" hasCustomPrompt="1"/>
          </p:nvPr>
        </p:nvSpPr>
        <p:spPr>
          <a:xfrm>
            <a:off x="492369" y="3776340"/>
            <a:ext cx="2431072" cy="1792079"/>
          </a:xfrm>
          <a:prstGeom prst="rect">
            <a:avLst/>
          </a:prstGeom>
        </p:spPr>
        <p:txBody>
          <a:bodyPr lIns="0" tIns="0" rIns="0" bIns="0" numCol="1" spcCol="72000">
            <a:noAutofit/>
          </a:bodyPr>
          <a:lstStyle>
            <a:lvl1pPr marL="0" indent="0" algn="ctr">
              <a:buFontTx/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1400">
                <a:solidFill>
                  <a:schemeClr val="tx2"/>
                </a:solidFill>
              </a:defRPr>
            </a:lvl2pPr>
            <a:lvl3pPr marL="914400" indent="0">
              <a:buFontTx/>
              <a:buNone/>
              <a:defRPr sz="1400">
                <a:solidFill>
                  <a:schemeClr val="tx2"/>
                </a:solidFill>
              </a:defRPr>
            </a:lvl3pPr>
            <a:lvl4pPr marL="1371600" indent="0">
              <a:buFontTx/>
              <a:buNone/>
              <a:defRPr sz="1400">
                <a:solidFill>
                  <a:schemeClr val="tx2"/>
                </a:solidFill>
              </a:defRPr>
            </a:lvl4pPr>
            <a:lvl5pPr marL="1828800" indent="0">
              <a:buFontTx/>
              <a:buNone/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Master text styles</a:t>
            </a:r>
          </a:p>
        </p:txBody>
      </p:sp>
      <p:sp>
        <p:nvSpPr>
          <p:cNvPr id="15" name="Text Placeholder 25"/>
          <p:cNvSpPr>
            <a:spLocks noGrp="1"/>
          </p:cNvSpPr>
          <p:nvPr>
            <p:ph type="body" sz="quarter" idx="15" hasCustomPrompt="1"/>
          </p:nvPr>
        </p:nvSpPr>
        <p:spPr>
          <a:xfrm>
            <a:off x="492369" y="3222638"/>
            <a:ext cx="2431072" cy="457850"/>
          </a:xfrm>
          <a:prstGeom prst="rect">
            <a:avLst/>
          </a:prstGeom>
        </p:spPr>
        <p:txBody>
          <a:bodyPr lIns="0" tIns="0" rIns="0" bIns="0" numCol="1" spcCol="72000">
            <a:noAutofit/>
          </a:bodyPr>
          <a:lstStyle>
            <a:lvl1pPr marL="0" indent="0" algn="ctr">
              <a:buFontTx/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1400">
                <a:solidFill>
                  <a:schemeClr val="tx2"/>
                </a:solidFill>
              </a:defRPr>
            </a:lvl2pPr>
            <a:lvl3pPr marL="914400" indent="0">
              <a:buFontTx/>
              <a:buNone/>
              <a:defRPr sz="1400">
                <a:solidFill>
                  <a:schemeClr val="tx2"/>
                </a:solidFill>
              </a:defRPr>
            </a:lvl3pPr>
            <a:lvl4pPr marL="1371600" indent="0">
              <a:buFontTx/>
              <a:buNone/>
              <a:defRPr sz="1400">
                <a:solidFill>
                  <a:schemeClr val="tx2"/>
                </a:solidFill>
              </a:defRPr>
            </a:lvl4pPr>
            <a:lvl5pPr marL="1828800" indent="0">
              <a:buFontTx/>
              <a:buNone/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6" name="Text Placeholder 25"/>
          <p:cNvSpPr>
            <a:spLocks noGrp="1"/>
          </p:cNvSpPr>
          <p:nvPr>
            <p:ph type="body" sz="quarter" idx="16" hasCustomPrompt="1"/>
          </p:nvPr>
        </p:nvSpPr>
        <p:spPr>
          <a:xfrm>
            <a:off x="3386508" y="3776340"/>
            <a:ext cx="2431072" cy="1792079"/>
          </a:xfrm>
          <a:prstGeom prst="rect">
            <a:avLst/>
          </a:prstGeom>
        </p:spPr>
        <p:txBody>
          <a:bodyPr lIns="0" tIns="0" rIns="0" bIns="0" numCol="1" spcCol="72000">
            <a:noAutofit/>
          </a:bodyPr>
          <a:lstStyle>
            <a:lvl1pPr marL="0" indent="0" algn="ctr">
              <a:buFontTx/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1400">
                <a:solidFill>
                  <a:schemeClr val="tx2"/>
                </a:solidFill>
              </a:defRPr>
            </a:lvl2pPr>
            <a:lvl3pPr marL="914400" indent="0">
              <a:buFontTx/>
              <a:buNone/>
              <a:defRPr sz="1400">
                <a:solidFill>
                  <a:schemeClr val="tx2"/>
                </a:solidFill>
              </a:defRPr>
            </a:lvl3pPr>
            <a:lvl4pPr marL="1371600" indent="0">
              <a:buFontTx/>
              <a:buNone/>
              <a:defRPr sz="1400">
                <a:solidFill>
                  <a:schemeClr val="tx2"/>
                </a:solidFill>
              </a:defRPr>
            </a:lvl4pPr>
            <a:lvl5pPr marL="1828800" indent="0">
              <a:buFontTx/>
              <a:buNone/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Master text styles</a:t>
            </a:r>
          </a:p>
        </p:txBody>
      </p:sp>
      <p:sp>
        <p:nvSpPr>
          <p:cNvPr id="17" name="Text Placeholder 25"/>
          <p:cNvSpPr>
            <a:spLocks noGrp="1"/>
          </p:cNvSpPr>
          <p:nvPr>
            <p:ph type="body" sz="quarter" idx="17" hasCustomPrompt="1"/>
          </p:nvPr>
        </p:nvSpPr>
        <p:spPr>
          <a:xfrm>
            <a:off x="3386508" y="3222638"/>
            <a:ext cx="2431072" cy="457850"/>
          </a:xfrm>
          <a:prstGeom prst="rect">
            <a:avLst/>
          </a:prstGeom>
        </p:spPr>
        <p:txBody>
          <a:bodyPr lIns="0" tIns="0" rIns="0" bIns="0" numCol="1" spcCol="72000">
            <a:noAutofit/>
          </a:bodyPr>
          <a:lstStyle>
            <a:lvl1pPr marL="0" indent="0" algn="ctr">
              <a:buFontTx/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1400">
                <a:solidFill>
                  <a:schemeClr val="tx2"/>
                </a:solidFill>
              </a:defRPr>
            </a:lvl2pPr>
            <a:lvl3pPr marL="914400" indent="0">
              <a:buFontTx/>
              <a:buNone/>
              <a:defRPr sz="1400">
                <a:solidFill>
                  <a:schemeClr val="tx2"/>
                </a:solidFill>
              </a:defRPr>
            </a:lvl3pPr>
            <a:lvl4pPr marL="1371600" indent="0">
              <a:buFontTx/>
              <a:buNone/>
              <a:defRPr sz="1400">
                <a:solidFill>
                  <a:schemeClr val="tx2"/>
                </a:solidFill>
              </a:defRPr>
            </a:lvl4pPr>
            <a:lvl5pPr marL="1828800" indent="0">
              <a:buFontTx/>
              <a:buNone/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8" name="Text Placeholder 25"/>
          <p:cNvSpPr>
            <a:spLocks noGrp="1"/>
          </p:cNvSpPr>
          <p:nvPr>
            <p:ph type="body" sz="quarter" idx="18" hasCustomPrompt="1"/>
          </p:nvPr>
        </p:nvSpPr>
        <p:spPr>
          <a:xfrm>
            <a:off x="6321672" y="3776340"/>
            <a:ext cx="2431072" cy="1792079"/>
          </a:xfrm>
          <a:prstGeom prst="rect">
            <a:avLst/>
          </a:prstGeom>
        </p:spPr>
        <p:txBody>
          <a:bodyPr lIns="0" tIns="0" rIns="0" bIns="0" numCol="1" spcCol="72000">
            <a:noAutofit/>
          </a:bodyPr>
          <a:lstStyle>
            <a:lvl1pPr marL="0" indent="0" algn="ctr">
              <a:buFontTx/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1400">
                <a:solidFill>
                  <a:schemeClr val="tx2"/>
                </a:solidFill>
              </a:defRPr>
            </a:lvl2pPr>
            <a:lvl3pPr marL="914400" indent="0">
              <a:buFontTx/>
              <a:buNone/>
              <a:defRPr sz="1400">
                <a:solidFill>
                  <a:schemeClr val="tx2"/>
                </a:solidFill>
              </a:defRPr>
            </a:lvl3pPr>
            <a:lvl4pPr marL="1371600" indent="0">
              <a:buFontTx/>
              <a:buNone/>
              <a:defRPr sz="1400">
                <a:solidFill>
                  <a:schemeClr val="tx2"/>
                </a:solidFill>
              </a:defRPr>
            </a:lvl4pPr>
            <a:lvl5pPr marL="1828800" indent="0">
              <a:buFontTx/>
              <a:buNone/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Master text styles</a:t>
            </a:r>
          </a:p>
        </p:txBody>
      </p:sp>
      <p:sp>
        <p:nvSpPr>
          <p:cNvPr id="19" name="Text Placeholder 25"/>
          <p:cNvSpPr>
            <a:spLocks noGrp="1"/>
          </p:cNvSpPr>
          <p:nvPr>
            <p:ph type="body" sz="quarter" idx="19" hasCustomPrompt="1"/>
          </p:nvPr>
        </p:nvSpPr>
        <p:spPr>
          <a:xfrm>
            <a:off x="6321672" y="3222638"/>
            <a:ext cx="2431072" cy="457850"/>
          </a:xfrm>
          <a:prstGeom prst="rect">
            <a:avLst/>
          </a:prstGeom>
        </p:spPr>
        <p:txBody>
          <a:bodyPr lIns="0" tIns="0" rIns="0" bIns="0" numCol="1" spcCol="72000">
            <a:noAutofit/>
          </a:bodyPr>
          <a:lstStyle>
            <a:lvl1pPr marL="0" indent="0" algn="ctr">
              <a:buFontTx/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1400">
                <a:solidFill>
                  <a:schemeClr val="tx2"/>
                </a:solidFill>
              </a:defRPr>
            </a:lvl2pPr>
            <a:lvl3pPr marL="914400" indent="0">
              <a:buFontTx/>
              <a:buNone/>
              <a:defRPr sz="1400">
                <a:solidFill>
                  <a:schemeClr val="tx2"/>
                </a:solidFill>
              </a:defRPr>
            </a:lvl3pPr>
            <a:lvl4pPr marL="1371600" indent="0">
              <a:buFontTx/>
              <a:buNone/>
              <a:defRPr sz="1400">
                <a:solidFill>
                  <a:schemeClr val="tx2"/>
                </a:solidFill>
              </a:defRPr>
            </a:lvl4pPr>
            <a:lvl5pPr marL="1828800" indent="0">
              <a:buFontTx/>
              <a:buNone/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0" name="Text Placeholder 25"/>
          <p:cNvSpPr>
            <a:spLocks noGrp="1"/>
          </p:cNvSpPr>
          <p:nvPr>
            <p:ph type="body" sz="quarter" idx="20" hasCustomPrompt="1"/>
          </p:nvPr>
        </p:nvSpPr>
        <p:spPr>
          <a:xfrm>
            <a:off x="9256836" y="3776340"/>
            <a:ext cx="2431072" cy="1792079"/>
          </a:xfrm>
          <a:prstGeom prst="rect">
            <a:avLst/>
          </a:prstGeom>
        </p:spPr>
        <p:txBody>
          <a:bodyPr lIns="0" tIns="0" rIns="0" bIns="0" numCol="1" spcCol="72000">
            <a:noAutofit/>
          </a:bodyPr>
          <a:lstStyle>
            <a:lvl1pPr marL="0" indent="0" algn="ctr">
              <a:buFontTx/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1400">
                <a:solidFill>
                  <a:schemeClr val="tx2"/>
                </a:solidFill>
              </a:defRPr>
            </a:lvl2pPr>
            <a:lvl3pPr marL="914400" indent="0">
              <a:buFontTx/>
              <a:buNone/>
              <a:defRPr sz="1400">
                <a:solidFill>
                  <a:schemeClr val="tx2"/>
                </a:solidFill>
              </a:defRPr>
            </a:lvl3pPr>
            <a:lvl4pPr marL="1371600" indent="0">
              <a:buFontTx/>
              <a:buNone/>
              <a:defRPr sz="1400">
                <a:solidFill>
                  <a:schemeClr val="tx2"/>
                </a:solidFill>
              </a:defRPr>
            </a:lvl4pPr>
            <a:lvl5pPr marL="1828800" indent="0">
              <a:buFontTx/>
              <a:buNone/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Master text styles</a:t>
            </a:r>
          </a:p>
        </p:txBody>
      </p:sp>
      <p:sp>
        <p:nvSpPr>
          <p:cNvPr id="21" name="Text Placeholder 25"/>
          <p:cNvSpPr>
            <a:spLocks noGrp="1"/>
          </p:cNvSpPr>
          <p:nvPr>
            <p:ph type="body" sz="quarter" idx="21" hasCustomPrompt="1"/>
          </p:nvPr>
        </p:nvSpPr>
        <p:spPr>
          <a:xfrm>
            <a:off x="9256836" y="3222638"/>
            <a:ext cx="2431072" cy="457850"/>
          </a:xfrm>
          <a:prstGeom prst="rect">
            <a:avLst/>
          </a:prstGeom>
        </p:spPr>
        <p:txBody>
          <a:bodyPr lIns="0" tIns="0" rIns="0" bIns="0" numCol="1" spcCol="72000">
            <a:noAutofit/>
          </a:bodyPr>
          <a:lstStyle>
            <a:lvl1pPr marL="0" indent="0" algn="ctr">
              <a:buFontTx/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1400">
                <a:solidFill>
                  <a:schemeClr val="tx2"/>
                </a:solidFill>
              </a:defRPr>
            </a:lvl2pPr>
            <a:lvl3pPr marL="914400" indent="0">
              <a:buFontTx/>
              <a:buNone/>
              <a:defRPr sz="1400">
                <a:solidFill>
                  <a:schemeClr val="tx2"/>
                </a:solidFill>
              </a:defRPr>
            </a:lvl3pPr>
            <a:lvl4pPr marL="1371600" indent="0">
              <a:buFontTx/>
              <a:buNone/>
              <a:defRPr sz="1400">
                <a:solidFill>
                  <a:schemeClr val="tx2"/>
                </a:solidFill>
              </a:defRPr>
            </a:lvl4pPr>
            <a:lvl5pPr marL="1828800" indent="0">
              <a:buFontTx/>
              <a:buNone/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22"/>
          </p:nvPr>
        </p:nvSpPr>
        <p:spPr>
          <a:xfrm>
            <a:off x="925513" y="1616280"/>
            <a:ext cx="1411287" cy="1411288"/>
          </a:xfrm>
          <a:prstGeom prst="rect">
            <a:avLst/>
          </a:prstGeom>
        </p:spPr>
        <p:txBody>
          <a:bodyPr anchor="ctr"/>
          <a:lstStyle>
            <a:lvl1pPr algn="ctr">
              <a:defRPr sz="1600" b="1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4" name="Picture Placeholder 22"/>
          <p:cNvSpPr>
            <a:spLocks noGrp="1"/>
          </p:cNvSpPr>
          <p:nvPr>
            <p:ph type="pic" sz="quarter" idx="23"/>
          </p:nvPr>
        </p:nvSpPr>
        <p:spPr>
          <a:xfrm>
            <a:off x="3891452" y="1616280"/>
            <a:ext cx="1411287" cy="1411288"/>
          </a:xfrm>
          <a:prstGeom prst="rect">
            <a:avLst/>
          </a:prstGeom>
        </p:spPr>
        <p:txBody>
          <a:bodyPr anchor="ctr"/>
          <a:lstStyle>
            <a:lvl1pPr algn="ctr">
              <a:defRPr sz="1600" b="1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5" name="Picture Placeholder 22"/>
          <p:cNvSpPr>
            <a:spLocks noGrp="1"/>
          </p:cNvSpPr>
          <p:nvPr>
            <p:ph type="pic" sz="quarter" idx="24"/>
          </p:nvPr>
        </p:nvSpPr>
        <p:spPr>
          <a:xfrm>
            <a:off x="6831564" y="1616280"/>
            <a:ext cx="1411287" cy="1411288"/>
          </a:xfrm>
          <a:prstGeom prst="rect">
            <a:avLst/>
          </a:prstGeom>
        </p:spPr>
        <p:txBody>
          <a:bodyPr anchor="ctr"/>
          <a:lstStyle>
            <a:lvl1pPr algn="ctr">
              <a:defRPr sz="1600" b="1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6" name="Picture Placeholder 22"/>
          <p:cNvSpPr>
            <a:spLocks noGrp="1"/>
          </p:cNvSpPr>
          <p:nvPr>
            <p:ph type="pic" sz="quarter" idx="25"/>
          </p:nvPr>
        </p:nvSpPr>
        <p:spPr>
          <a:xfrm>
            <a:off x="9610664" y="1640024"/>
            <a:ext cx="1411287" cy="1411288"/>
          </a:xfrm>
          <a:prstGeom prst="rect">
            <a:avLst/>
          </a:prstGeom>
        </p:spPr>
        <p:txBody>
          <a:bodyPr anchor="ctr"/>
          <a:lstStyle>
            <a:lvl1pPr algn="ctr">
              <a:defRPr sz="1600" b="1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5A6ADD38-73AF-5342-98C2-44A11586A6A4}"/>
              </a:ext>
            </a:extLst>
          </p:cNvPr>
          <p:cNvGrpSpPr/>
          <p:nvPr userDrawn="1"/>
        </p:nvGrpSpPr>
        <p:grpSpPr>
          <a:xfrm>
            <a:off x="492369" y="559106"/>
            <a:ext cx="1355692" cy="425579"/>
            <a:chOff x="492369" y="6113603"/>
            <a:chExt cx="1355692" cy="425579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DB7F4ED4-8C6A-B04C-B63B-F4F0686236A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92369" y="6113603"/>
              <a:ext cx="195122" cy="195122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898981AF-0D90-6B47-AFD4-6AFE81181E6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38545" y="6114550"/>
              <a:ext cx="193228" cy="193228"/>
            </a:xfrm>
            <a:prstGeom prst="rect">
              <a:avLst/>
            </a:prstGeom>
          </p:spPr>
        </p:pic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67616FF6-247A-5643-B483-01A8E57CCBEB}"/>
                </a:ext>
              </a:extLst>
            </p:cNvPr>
            <p:cNvSpPr/>
            <p:nvPr userDrawn="1"/>
          </p:nvSpPr>
          <p:spPr>
            <a:xfrm>
              <a:off x="492369" y="6354516"/>
              <a:ext cx="1355692" cy="184666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westernpower.co.uk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719DA56A-919C-814D-8F66-E5920199922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82827" y="6113603"/>
              <a:ext cx="195122" cy="195122"/>
            </a:xfrm>
            <a:prstGeom prst="rect">
              <a:avLst/>
            </a:prstGeom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B77D3ADB-633D-BE49-B8DD-D89E49CCF37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29003" y="6114550"/>
              <a:ext cx="193228" cy="193228"/>
            </a:xfrm>
            <a:prstGeom prst="rect">
              <a:avLst/>
            </a:prstGeom>
          </p:spPr>
        </p:pic>
      </p:grpSp>
      <p:sp>
        <p:nvSpPr>
          <p:cNvPr id="37" name="Rectangle 36">
            <a:extLst>
              <a:ext uri="{FF2B5EF4-FFF2-40B4-BE49-F238E27FC236}">
                <a16:creationId xmlns:a16="http://schemas.microsoft.com/office/drawing/2014/main" id="{3F2E0957-A1EF-7E4F-81E9-4E4C791499B2}"/>
              </a:ext>
            </a:extLst>
          </p:cNvPr>
          <p:cNvSpPr/>
          <p:nvPr userDrawn="1"/>
        </p:nvSpPr>
        <p:spPr>
          <a:xfrm rot="10800000">
            <a:off x="492369" y="6026954"/>
            <a:ext cx="11195539" cy="5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Slide Number Placeholder 1">
            <a:extLst>
              <a:ext uri="{FF2B5EF4-FFF2-40B4-BE49-F238E27FC236}">
                <a16:creationId xmlns:a16="http://schemas.microsoft.com/office/drawing/2014/main" id="{3E83E8FD-AE64-294D-9576-491C99319126}"/>
              </a:ext>
            </a:extLst>
          </p:cNvPr>
          <p:cNvSpPr txBox="1">
            <a:spLocks/>
          </p:cNvSpPr>
          <p:nvPr userDrawn="1"/>
        </p:nvSpPr>
        <p:spPr>
          <a:xfrm>
            <a:off x="4718538" y="6113604"/>
            <a:ext cx="2743200" cy="392848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9554A9AB-25D5-EC4D-94FE-A54206D35E4E}" type="slidenum">
              <a:rPr lang="en-US" sz="1400" b="1" smtClean="0">
                <a:solidFill>
                  <a:schemeClr val="bg1"/>
                </a:solidFill>
              </a:rPr>
              <a:pPr algn="ctr"/>
              <a:t>‹#›</a:t>
            </a:fld>
            <a:endParaRPr lang="en-US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613536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x 2 &amp;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492369" y="1137139"/>
            <a:ext cx="5474678" cy="54000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Picture Placeholder 22"/>
          <p:cNvSpPr>
            <a:spLocks noGrp="1"/>
          </p:cNvSpPr>
          <p:nvPr>
            <p:ph type="pic" sz="quarter" idx="13"/>
          </p:nvPr>
        </p:nvSpPr>
        <p:spPr>
          <a:xfrm>
            <a:off x="6213231" y="593020"/>
            <a:ext cx="5474677" cy="5291965"/>
          </a:xfrm>
          <a:prstGeom prst="rect">
            <a:avLst/>
          </a:prstGeom>
        </p:spPr>
        <p:txBody>
          <a:bodyPr anchor="ctr"/>
          <a:lstStyle>
            <a:lvl1pPr algn="ctr">
              <a:defRPr sz="18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Text Placeholder 32"/>
          <p:cNvSpPr>
            <a:spLocks noGrp="1"/>
          </p:cNvSpPr>
          <p:nvPr>
            <p:ph type="body" sz="quarter" idx="12" hasCustomPrompt="1"/>
          </p:nvPr>
        </p:nvSpPr>
        <p:spPr>
          <a:xfrm>
            <a:off x="476328" y="1444914"/>
            <a:ext cx="5490719" cy="496194"/>
          </a:xfrm>
          <a:prstGeom prst="rect">
            <a:avLst/>
          </a:prstGeom>
        </p:spPr>
        <p:txBody>
          <a:bodyPr lIns="0" tIns="0" rIns="0" bIns="0"/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4000" b="1">
                <a:solidFill>
                  <a:schemeClr val="accent2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Title</a:t>
            </a:r>
          </a:p>
        </p:txBody>
      </p:sp>
      <p:sp>
        <p:nvSpPr>
          <p:cNvPr id="11" name="Text Placeholder 25"/>
          <p:cNvSpPr>
            <a:spLocks noGrp="1"/>
          </p:cNvSpPr>
          <p:nvPr>
            <p:ph type="body" sz="quarter" idx="15"/>
          </p:nvPr>
        </p:nvSpPr>
        <p:spPr>
          <a:xfrm>
            <a:off x="476329" y="2133601"/>
            <a:ext cx="2724072" cy="3751385"/>
          </a:xfrm>
          <a:prstGeom prst="rect">
            <a:avLst/>
          </a:prstGeom>
        </p:spPr>
        <p:txBody>
          <a:bodyPr lIns="0" tIns="0" rIns="0" bIns="0" numCol="1" spcCol="72000">
            <a:noAutofit/>
          </a:bodyPr>
          <a:lstStyle>
            <a:lvl1pPr marL="0" indent="0">
              <a:buFontTx/>
              <a:buNone/>
              <a:defRPr sz="1800" b="1">
                <a:solidFill>
                  <a:schemeClr val="accent3"/>
                </a:solidFill>
              </a:defRPr>
            </a:lvl1pPr>
            <a:lvl2pPr marL="457200" indent="0">
              <a:buFontTx/>
              <a:buNone/>
              <a:defRPr sz="1400">
                <a:solidFill>
                  <a:schemeClr val="tx2"/>
                </a:solidFill>
              </a:defRPr>
            </a:lvl2pPr>
            <a:lvl3pPr marL="914400" indent="0">
              <a:buFontTx/>
              <a:buNone/>
              <a:defRPr sz="1400">
                <a:solidFill>
                  <a:schemeClr val="tx2"/>
                </a:solidFill>
              </a:defRPr>
            </a:lvl3pPr>
            <a:lvl4pPr marL="1371600" indent="0">
              <a:buFontTx/>
              <a:buNone/>
              <a:defRPr sz="1400">
                <a:solidFill>
                  <a:schemeClr val="tx2"/>
                </a:solidFill>
              </a:defRPr>
            </a:lvl4pPr>
            <a:lvl5pPr marL="1828800" indent="0">
              <a:buFontTx/>
              <a:buNone/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25"/>
          <p:cNvSpPr>
            <a:spLocks noGrp="1"/>
          </p:cNvSpPr>
          <p:nvPr>
            <p:ph type="body" sz="quarter" idx="17"/>
          </p:nvPr>
        </p:nvSpPr>
        <p:spPr>
          <a:xfrm>
            <a:off x="3387969" y="2133601"/>
            <a:ext cx="2579078" cy="3751385"/>
          </a:xfrm>
          <a:prstGeom prst="rect">
            <a:avLst/>
          </a:prstGeom>
        </p:spPr>
        <p:txBody>
          <a:bodyPr lIns="0" tIns="0" rIns="0" bIns="0" numCol="1" spcCol="72000">
            <a:noAutofit/>
          </a:bodyPr>
          <a:lstStyle>
            <a:lvl1pPr marL="0" indent="0">
              <a:buFontTx/>
              <a:buNone/>
              <a:defRPr sz="1400" b="0">
                <a:solidFill>
                  <a:schemeClr val="tx2"/>
                </a:solidFill>
              </a:defRPr>
            </a:lvl1pPr>
            <a:lvl2pPr marL="457200" indent="0">
              <a:buFontTx/>
              <a:buNone/>
              <a:defRPr sz="1400">
                <a:solidFill>
                  <a:schemeClr val="tx2"/>
                </a:solidFill>
              </a:defRPr>
            </a:lvl2pPr>
            <a:lvl3pPr marL="914400" indent="0">
              <a:buFontTx/>
              <a:buNone/>
              <a:defRPr sz="1400">
                <a:solidFill>
                  <a:schemeClr val="tx2"/>
                </a:solidFill>
              </a:defRPr>
            </a:lvl3pPr>
            <a:lvl4pPr marL="1371600" indent="0">
              <a:buFontTx/>
              <a:buNone/>
              <a:defRPr sz="1400">
                <a:solidFill>
                  <a:schemeClr val="tx2"/>
                </a:solidFill>
              </a:defRPr>
            </a:lvl4pPr>
            <a:lvl5pPr marL="1828800" indent="0">
              <a:buFontTx/>
              <a:buNone/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6EE4024-2658-B54B-BE43-B2E61125E265}"/>
              </a:ext>
            </a:extLst>
          </p:cNvPr>
          <p:cNvGrpSpPr/>
          <p:nvPr userDrawn="1"/>
        </p:nvGrpSpPr>
        <p:grpSpPr>
          <a:xfrm>
            <a:off x="492369" y="559106"/>
            <a:ext cx="1355692" cy="425579"/>
            <a:chOff x="492369" y="6113603"/>
            <a:chExt cx="1355692" cy="425579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D1A521D9-B130-E446-923F-CE15101C42D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92369" y="6113603"/>
              <a:ext cx="195122" cy="195122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01EA61E8-A98F-6042-B347-F896531D60A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38545" y="6114550"/>
              <a:ext cx="193228" cy="193228"/>
            </a:xfrm>
            <a:prstGeom prst="rect">
              <a:avLst/>
            </a:prstGeom>
          </p:spPr>
        </p:pic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C62F7F52-E98E-4E41-903E-5CCD5979ABEC}"/>
                </a:ext>
              </a:extLst>
            </p:cNvPr>
            <p:cNvSpPr/>
            <p:nvPr userDrawn="1"/>
          </p:nvSpPr>
          <p:spPr>
            <a:xfrm>
              <a:off x="492369" y="6354516"/>
              <a:ext cx="1355692" cy="184666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en-US" sz="1200" dirty="0">
                  <a:solidFill>
                    <a:schemeClr val="tx2"/>
                  </a:solidFill>
                  <a:latin typeface="Arial" charset="0"/>
                  <a:ea typeface="Arial" charset="0"/>
                  <a:cs typeface="Arial" charset="0"/>
                </a:rPr>
                <a:t>westernpower.co.uk</a:t>
              </a:r>
              <a:endParaRPr lang="en-US" sz="1200" dirty="0">
                <a:solidFill>
                  <a:schemeClr val="tx2"/>
                </a:solidFill>
              </a:endParaRPr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CB2FE672-0983-1D47-A9C4-62625AA8F2A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82827" y="6113603"/>
              <a:ext cx="195122" cy="195122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F6ABEFDA-E7A4-1E4B-BBA2-F3DFFEA5DC1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29003" y="6114550"/>
              <a:ext cx="193228" cy="193228"/>
            </a:xfrm>
            <a:prstGeom prst="rect">
              <a:avLst/>
            </a:prstGeom>
          </p:spPr>
        </p:pic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E4C82889-07DC-A649-9149-A0710EE0DCF9}"/>
              </a:ext>
            </a:extLst>
          </p:cNvPr>
          <p:cNvSpPr/>
          <p:nvPr userDrawn="1"/>
        </p:nvSpPr>
        <p:spPr>
          <a:xfrm rot="10800000">
            <a:off x="492369" y="6026954"/>
            <a:ext cx="11195539" cy="54000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Slide Number Placeholder 1">
            <a:extLst>
              <a:ext uri="{FF2B5EF4-FFF2-40B4-BE49-F238E27FC236}">
                <a16:creationId xmlns:a16="http://schemas.microsoft.com/office/drawing/2014/main" id="{7E0B2D30-A763-1D48-A8B9-5A94A6E83BA7}"/>
              </a:ext>
            </a:extLst>
          </p:cNvPr>
          <p:cNvSpPr txBox="1">
            <a:spLocks/>
          </p:cNvSpPr>
          <p:nvPr userDrawn="1"/>
        </p:nvSpPr>
        <p:spPr>
          <a:xfrm>
            <a:off x="4718538" y="6113604"/>
            <a:ext cx="2743200" cy="392848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9554A9AB-25D5-EC4D-94FE-A54206D35E4E}" type="slidenum">
              <a:rPr lang="en-US" sz="1400" b="1" smtClean="0">
                <a:solidFill>
                  <a:schemeClr val="accent2"/>
                </a:solidFill>
              </a:rPr>
              <a:pPr algn="ctr"/>
              <a:t>‹#›</a:t>
            </a:fld>
            <a:endParaRPr lang="en-US" sz="1400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534634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x2 &amp;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0D7F79B-9D69-B047-99A5-8F751A95F52B}"/>
              </a:ext>
            </a:extLst>
          </p:cNvPr>
          <p:cNvSpPr/>
          <p:nvPr userDrawn="1"/>
        </p:nvSpPr>
        <p:spPr>
          <a:xfrm>
            <a:off x="492369" y="549275"/>
            <a:ext cx="11195539" cy="54000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F38D8F3-E64B-3A40-AF0C-1EE996FFC1A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3231" y="6030156"/>
            <a:ext cx="1664677" cy="476296"/>
          </a:xfrm>
          <a:prstGeom prst="rect">
            <a:avLst/>
          </a:prstGeom>
        </p:spPr>
      </p:pic>
      <p:sp>
        <p:nvSpPr>
          <p:cNvPr id="17" name="Text Placeholder 32">
            <a:extLst>
              <a:ext uri="{FF2B5EF4-FFF2-40B4-BE49-F238E27FC236}">
                <a16:creationId xmlns:a16="http://schemas.microsoft.com/office/drawing/2014/main" id="{4AFC743D-ED50-EA4C-9E46-C86B92D1AD6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6328" y="797204"/>
            <a:ext cx="8330292" cy="478184"/>
          </a:xfrm>
          <a:prstGeom prst="rect">
            <a:avLst/>
          </a:prstGeom>
        </p:spPr>
        <p:txBody>
          <a:bodyPr lIns="0" tIns="0" rIns="0" bIns="0"/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4000" b="1">
                <a:solidFill>
                  <a:schemeClr val="accent2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Title</a:t>
            </a:r>
          </a:p>
        </p:txBody>
      </p:sp>
      <p:sp>
        <p:nvSpPr>
          <p:cNvPr id="18" name="Text Placeholder 25">
            <a:extLst>
              <a:ext uri="{FF2B5EF4-FFF2-40B4-BE49-F238E27FC236}">
                <a16:creationId xmlns:a16="http://schemas.microsoft.com/office/drawing/2014/main" id="{7E6CF82A-4BCB-2548-AFDC-D06F26E64FE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6329" y="1540959"/>
            <a:ext cx="2724072" cy="4054156"/>
          </a:xfrm>
          <a:prstGeom prst="rect">
            <a:avLst/>
          </a:prstGeom>
        </p:spPr>
        <p:txBody>
          <a:bodyPr lIns="0" tIns="0" rIns="0" bIns="0" numCol="1" spcCol="72000">
            <a:noAutofit/>
          </a:bodyPr>
          <a:lstStyle>
            <a:lvl1pPr marL="0" indent="0">
              <a:buFontTx/>
              <a:buNone/>
              <a:defRPr sz="1800" b="1">
                <a:solidFill>
                  <a:schemeClr val="accent3"/>
                </a:solidFill>
              </a:defRPr>
            </a:lvl1pPr>
            <a:lvl2pPr marL="457200" indent="0">
              <a:buFontTx/>
              <a:buNone/>
              <a:defRPr sz="1400">
                <a:solidFill>
                  <a:schemeClr val="tx2"/>
                </a:solidFill>
              </a:defRPr>
            </a:lvl2pPr>
            <a:lvl3pPr marL="914400" indent="0">
              <a:buFontTx/>
              <a:buNone/>
              <a:defRPr sz="1400">
                <a:solidFill>
                  <a:schemeClr val="tx2"/>
                </a:solidFill>
              </a:defRPr>
            </a:lvl3pPr>
            <a:lvl4pPr marL="1371600" indent="0">
              <a:buFontTx/>
              <a:buNone/>
              <a:defRPr sz="1400">
                <a:solidFill>
                  <a:schemeClr val="tx2"/>
                </a:solidFill>
              </a:defRPr>
            </a:lvl4pPr>
            <a:lvl5pPr marL="1828800" indent="0">
              <a:buFontTx/>
              <a:buNone/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" name="Table Placeholder 13">
            <a:extLst>
              <a:ext uri="{FF2B5EF4-FFF2-40B4-BE49-F238E27FC236}">
                <a16:creationId xmlns:a16="http://schemas.microsoft.com/office/drawing/2014/main" id="{730D3487-8D5E-4044-9400-43DAAD9AEB7E}"/>
              </a:ext>
            </a:extLst>
          </p:cNvPr>
          <p:cNvSpPr>
            <a:spLocks noGrp="1"/>
          </p:cNvSpPr>
          <p:nvPr>
            <p:ph type="tbl" sz="quarter" idx="16"/>
          </p:nvPr>
        </p:nvSpPr>
        <p:spPr>
          <a:xfrm>
            <a:off x="6154615" y="1540959"/>
            <a:ext cx="5532560" cy="4054023"/>
          </a:xfrm>
          <a:prstGeom prst="rect">
            <a:avLst/>
          </a:prstGeom>
        </p:spPr>
        <p:txBody>
          <a:bodyPr anchor="ctr"/>
          <a:lstStyle>
            <a:lvl1pPr algn="ctr">
              <a:defRPr sz="1800"/>
            </a:lvl1pPr>
          </a:lstStyle>
          <a:p>
            <a:endParaRPr lang="en-US" dirty="0"/>
          </a:p>
        </p:txBody>
      </p:sp>
      <p:sp>
        <p:nvSpPr>
          <p:cNvPr id="28" name="Text Placeholder 25">
            <a:extLst>
              <a:ext uri="{FF2B5EF4-FFF2-40B4-BE49-F238E27FC236}">
                <a16:creationId xmlns:a16="http://schemas.microsoft.com/office/drawing/2014/main" id="{6BA061CF-AA58-9C48-AA78-4A1C2A78C45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97594" y="1540959"/>
            <a:ext cx="2579078" cy="4054156"/>
          </a:xfrm>
          <a:prstGeom prst="rect">
            <a:avLst/>
          </a:prstGeom>
        </p:spPr>
        <p:txBody>
          <a:bodyPr lIns="0" tIns="0" rIns="0" bIns="0" numCol="1" spcCol="72000">
            <a:noAutofit/>
          </a:bodyPr>
          <a:lstStyle>
            <a:lvl1pPr marL="0" indent="0">
              <a:buFontTx/>
              <a:buNone/>
              <a:defRPr sz="1400" b="0">
                <a:solidFill>
                  <a:schemeClr val="tx2"/>
                </a:solidFill>
              </a:defRPr>
            </a:lvl1pPr>
            <a:lvl2pPr marL="457200" indent="0">
              <a:buFontTx/>
              <a:buNone/>
              <a:defRPr sz="1400">
                <a:solidFill>
                  <a:schemeClr val="tx2"/>
                </a:solidFill>
              </a:defRPr>
            </a:lvl2pPr>
            <a:lvl3pPr marL="914400" indent="0">
              <a:buFontTx/>
              <a:buNone/>
              <a:defRPr sz="1400">
                <a:solidFill>
                  <a:schemeClr val="tx2"/>
                </a:solidFill>
              </a:defRPr>
            </a:lvl3pPr>
            <a:lvl4pPr marL="1371600" indent="0">
              <a:buFontTx/>
              <a:buNone/>
              <a:defRPr sz="1400">
                <a:solidFill>
                  <a:schemeClr val="tx2"/>
                </a:solidFill>
              </a:defRPr>
            </a:lvl4pPr>
            <a:lvl5pPr marL="1828800" indent="0">
              <a:buFontTx/>
              <a:buNone/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6" name="Slide Number Placeholder 1">
            <a:extLst>
              <a:ext uri="{FF2B5EF4-FFF2-40B4-BE49-F238E27FC236}">
                <a16:creationId xmlns:a16="http://schemas.microsoft.com/office/drawing/2014/main" id="{7AE8474F-5F1F-FB44-9235-97DFE2EA7C76}"/>
              </a:ext>
            </a:extLst>
          </p:cNvPr>
          <p:cNvSpPr txBox="1">
            <a:spLocks/>
          </p:cNvSpPr>
          <p:nvPr userDrawn="1"/>
        </p:nvSpPr>
        <p:spPr>
          <a:xfrm>
            <a:off x="4718538" y="6113604"/>
            <a:ext cx="2743200" cy="392848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9554A9AB-25D5-EC4D-94FE-A54206D35E4E}" type="slidenum">
              <a:rPr lang="en-US" sz="1400" b="1" smtClean="0">
                <a:solidFill>
                  <a:schemeClr val="accent2"/>
                </a:solidFill>
              </a:rPr>
              <a:pPr algn="ctr"/>
              <a:t>‹#›</a:t>
            </a:fld>
            <a:endParaRPr lang="en-US" sz="1400" b="1" dirty="0">
              <a:solidFill>
                <a:schemeClr val="accent2"/>
              </a:solidFill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D261FED9-5F16-AD4E-8305-3861419C8990}"/>
              </a:ext>
            </a:extLst>
          </p:cNvPr>
          <p:cNvGrpSpPr/>
          <p:nvPr userDrawn="1"/>
        </p:nvGrpSpPr>
        <p:grpSpPr>
          <a:xfrm>
            <a:off x="492369" y="6113603"/>
            <a:ext cx="1355692" cy="425579"/>
            <a:chOff x="492369" y="6113603"/>
            <a:chExt cx="1355692" cy="425579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BB036F83-64E7-3B4E-9D50-C0AE4241FBB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92369" y="6113603"/>
              <a:ext cx="195122" cy="195122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8D9D2570-39E2-5E4B-9AD9-0E529B76B59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38545" y="6114550"/>
              <a:ext cx="193228" cy="193228"/>
            </a:xfrm>
            <a:prstGeom prst="rect">
              <a:avLst/>
            </a:prstGeom>
          </p:spPr>
        </p:pic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83F99310-BE09-7C45-918E-6CBCC541399A}"/>
                </a:ext>
              </a:extLst>
            </p:cNvPr>
            <p:cNvSpPr/>
            <p:nvPr userDrawn="1"/>
          </p:nvSpPr>
          <p:spPr>
            <a:xfrm>
              <a:off x="492369" y="6354516"/>
              <a:ext cx="1355692" cy="184666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en-US" sz="1200" dirty="0">
                  <a:solidFill>
                    <a:schemeClr val="tx2"/>
                  </a:solidFill>
                  <a:latin typeface="Arial" charset="0"/>
                  <a:ea typeface="Arial" charset="0"/>
                  <a:cs typeface="Arial" charset="0"/>
                </a:rPr>
                <a:t>westernpower.co.uk</a:t>
              </a:r>
              <a:endParaRPr lang="en-US" sz="1200" dirty="0">
                <a:solidFill>
                  <a:schemeClr val="tx2"/>
                </a:solidFill>
              </a:endParaRPr>
            </a:p>
          </p:txBody>
        </p:sp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A615F65E-5D0F-8F4D-836F-465E55ECCCC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82827" y="6113603"/>
              <a:ext cx="195122" cy="195122"/>
            </a:xfrm>
            <a:prstGeom prst="rect">
              <a:avLst/>
            </a:prstGeom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2661F00A-A73C-F04C-936F-2F08D98C73B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29003" y="6114550"/>
              <a:ext cx="193228" cy="193228"/>
            </a:xfrm>
            <a:prstGeom prst="rect">
              <a:avLst/>
            </a:prstGeom>
          </p:spPr>
        </p:pic>
      </p:grpSp>
      <p:sp>
        <p:nvSpPr>
          <p:cNvPr id="44" name="Rectangle 43">
            <a:extLst>
              <a:ext uri="{FF2B5EF4-FFF2-40B4-BE49-F238E27FC236}">
                <a16:creationId xmlns:a16="http://schemas.microsoft.com/office/drawing/2014/main" id="{B6DC6A4D-3A37-D642-8418-BBB6C2A00CC9}"/>
              </a:ext>
            </a:extLst>
          </p:cNvPr>
          <p:cNvSpPr/>
          <p:nvPr userDrawn="1"/>
        </p:nvSpPr>
        <p:spPr>
          <a:xfrm rot="10800000">
            <a:off x="492369" y="5802715"/>
            <a:ext cx="11195539" cy="54000"/>
          </a:xfrm>
          <a:prstGeom prst="rect">
            <a:avLst/>
          </a:prstGeom>
          <a:gradFill>
            <a:gsLst>
              <a:gs pos="0">
                <a:srgbClr val="4DB8A3"/>
              </a:gs>
              <a:gs pos="100000">
                <a:srgbClr val="2F6179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859842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0D7F79B-9D69-B047-99A5-8F751A95F52B}"/>
              </a:ext>
            </a:extLst>
          </p:cNvPr>
          <p:cNvSpPr/>
          <p:nvPr userDrawn="1"/>
        </p:nvSpPr>
        <p:spPr>
          <a:xfrm>
            <a:off x="492369" y="549275"/>
            <a:ext cx="11195539" cy="54000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F38D8F3-E64B-3A40-AF0C-1EE996FFC1A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3231" y="6030156"/>
            <a:ext cx="1664677" cy="476296"/>
          </a:xfrm>
          <a:prstGeom prst="rect">
            <a:avLst/>
          </a:prstGeom>
        </p:spPr>
      </p:pic>
      <p:sp>
        <p:nvSpPr>
          <p:cNvPr id="17" name="Text Placeholder 32">
            <a:extLst>
              <a:ext uri="{FF2B5EF4-FFF2-40B4-BE49-F238E27FC236}">
                <a16:creationId xmlns:a16="http://schemas.microsoft.com/office/drawing/2014/main" id="{4AFC743D-ED50-EA4C-9E46-C86B92D1AD6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6328" y="797204"/>
            <a:ext cx="8330292" cy="478184"/>
          </a:xfrm>
          <a:prstGeom prst="rect">
            <a:avLst/>
          </a:prstGeom>
        </p:spPr>
        <p:txBody>
          <a:bodyPr lIns="0" tIns="0" rIns="0" bIns="0"/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4000" b="1">
                <a:solidFill>
                  <a:schemeClr val="accent2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Title</a:t>
            </a:r>
          </a:p>
        </p:txBody>
      </p:sp>
      <p:sp>
        <p:nvSpPr>
          <p:cNvPr id="36" name="Slide Number Placeholder 1">
            <a:extLst>
              <a:ext uri="{FF2B5EF4-FFF2-40B4-BE49-F238E27FC236}">
                <a16:creationId xmlns:a16="http://schemas.microsoft.com/office/drawing/2014/main" id="{7AE8474F-5F1F-FB44-9235-97DFE2EA7C76}"/>
              </a:ext>
            </a:extLst>
          </p:cNvPr>
          <p:cNvSpPr txBox="1">
            <a:spLocks/>
          </p:cNvSpPr>
          <p:nvPr userDrawn="1"/>
        </p:nvSpPr>
        <p:spPr>
          <a:xfrm>
            <a:off x="4718538" y="6113604"/>
            <a:ext cx="2743200" cy="392848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9554A9AB-25D5-EC4D-94FE-A54206D35E4E}" type="slidenum">
              <a:rPr lang="en-US" sz="1400" b="1" smtClean="0">
                <a:solidFill>
                  <a:schemeClr val="accent2"/>
                </a:solidFill>
              </a:rPr>
              <a:pPr algn="ctr"/>
              <a:t>‹#›</a:t>
            </a:fld>
            <a:endParaRPr lang="en-US" sz="1400" b="1" dirty="0">
              <a:solidFill>
                <a:schemeClr val="accent2"/>
              </a:solidFill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D261FED9-5F16-AD4E-8305-3861419C8990}"/>
              </a:ext>
            </a:extLst>
          </p:cNvPr>
          <p:cNvGrpSpPr/>
          <p:nvPr userDrawn="1"/>
        </p:nvGrpSpPr>
        <p:grpSpPr>
          <a:xfrm>
            <a:off x="492369" y="6113603"/>
            <a:ext cx="1355692" cy="425579"/>
            <a:chOff x="492369" y="6113603"/>
            <a:chExt cx="1355692" cy="425579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BB036F83-64E7-3B4E-9D50-C0AE4241FBB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92369" y="6113603"/>
              <a:ext cx="195122" cy="195122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8D9D2570-39E2-5E4B-9AD9-0E529B76B59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38545" y="6114550"/>
              <a:ext cx="193228" cy="193228"/>
            </a:xfrm>
            <a:prstGeom prst="rect">
              <a:avLst/>
            </a:prstGeom>
          </p:spPr>
        </p:pic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83F99310-BE09-7C45-918E-6CBCC541399A}"/>
                </a:ext>
              </a:extLst>
            </p:cNvPr>
            <p:cNvSpPr/>
            <p:nvPr userDrawn="1"/>
          </p:nvSpPr>
          <p:spPr>
            <a:xfrm>
              <a:off x="492369" y="6354516"/>
              <a:ext cx="1355692" cy="184666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en-US" sz="1200" dirty="0">
                  <a:solidFill>
                    <a:schemeClr val="tx2"/>
                  </a:solidFill>
                  <a:latin typeface="Arial" charset="0"/>
                  <a:ea typeface="Arial" charset="0"/>
                  <a:cs typeface="Arial" charset="0"/>
                </a:rPr>
                <a:t>westernpower.co.uk</a:t>
              </a:r>
              <a:endParaRPr lang="en-US" sz="1200" dirty="0">
                <a:solidFill>
                  <a:schemeClr val="tx2"/>
                </a:solidFill>
              </a:endParaRPr>
            </a:p>
          </p:txBody>
        </p:sp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A615F65E-5D0F-8F4D-836F-465E55ECCCC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82827" y="6113603"/>
              <a:ext cx="195122" cy="195122"/>
            </a:xfrm>
            <a:prstGeom prst="rect">
              <a:avLst/>
            </a:prstGeom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2661F00A-A73C-F04C-936F-2F08D98C73B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29003" y="6114550"/>
              <a:ext cx="193228" cy="193228"/>
            </a:xfrm>
            <a:prstGeom prst="rect">
              <a:avLst/>
            </a:prstGeom>
          </p:spPr>
        </p:pic>
      </p:grpSp>
      <p:sp>
        <p:nvSpPr>
          <p:cNvPr id="43" name="Rectangle 42">
            <a:extLst>
              <a:ext uri="{FF2B5EF4-FFF2-40B4-BE49-F238E27FC236}">
                <a16:creationId xmlns:a16="http://schemas.microsoft.com/office/drawing/2014/main" id="{44B898A3-4EEC-E040-98D1-E3BA3896176A}"/>
              </a:ext>
            </a:extLst>
          </p:cNvPr>
          <p:cNvSpPr/>
          <p:nvPr userDrawn="1"/>
        </p:nvSpPr>
        <p:spPr>
          <a:xfrm rot="10800000">
            <a:off x="492369" y="5802715"/>
            <a:ext cx="11195539" cy="54000"/>
          </a:xfrm>
          <a:prstGeom prst="rect">
            <a:avLst/>
          </a:prstGeom>
          <a:gradFill>
            <a:gsLst>
              <a:gs pos="0">
                <a:srgbClr val="4DB8A3"/>
              </a:gs>
              <a:gs pos="100000">
                <a:srgbClr val="2F6179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Text Placeholder 32">
            <a:extLst>
              <a:ext uri="{FF2B5EF4-FFF2-40B4-BE49-F238E27FC236}">
                <a16:creationId xmlns:a16="http://schemas.microsoft.com/office/drawing/2014/main" id="{F1CB954D-D404-C943-B0F3-B10F02EA8AC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76328" y="1613715"/>
            <a:ext cx="8330292" cy="354781"/>
          </a:xfrm>
          <a:prstGeom prst="rect">
            <a:avLst/>
          </a:prstGeom>
        </p:spPr>
        <p:txBody>
          <a:bodyPr lIns="0" tIns="0" rIns="0" bIns="0"/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="1">
                <a:solidFill>
                  <a:schemeClr val="accent2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Subtitle</a:t>
            </a:r>
          </a:p>
        </p:txBody>
      </p:sp>
      <p:sp>
        <p:nvSpPr>
          <p:cNvPr id="24" name="Picture Placeholder 22">
            <a:extLst>
              <a:ext uri="{FF2B5EF4-FFF2-40B4-BE49-F238E27FC236}">
                <a16:creationId xmlns:a16="http://schemas.microsoft.com/office/drawing/2014/main" id="{128CD8E5-E64B-4043-8134-ABF431650A0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007475" y="1573213"/>
            <a:ext cx="2679700" cy="4056062"/>
          </a:xfrm>
          <a:prstGeom prst="rect">
            <a:avLst/>
          </a:prstGeom>
        </p:spPr>
        <p:txBody>
          <a:bodyPr anchor="ctr"/>
          <a:lstStyle>
            <a:lvl1pPr algn="ctr">
              <a:defRPr sz="18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5" name="Text Placeholder 25">
            <a:extLst>
              <a:ext uri="{FF2B5EF4-FFF2-40B4-BE49-F238E27FC236}">
                <a16:creationId xmlns:a16="http://schemas.microsoft.com/office/drawing/2014/main" id="{CABE9C39-C1AA-7F4B-83F3-7D9A36793EF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6250" y="2155825"/>
            <a:ext cx="8329613" cy="3472815"/>
          </a:xfrm>
          <a:prstGeom prst="rect">
            <a:avLst/>
          </a:prstGeom>
        </p:spPr>
        <p:txBody>
          <a:bodyPr lIns="0" tIns="0" rIns="0" bIns="0" numCol="3" spcCol="72000">
            <a:noAutofit/>
          </a:bodyPr>
          <a:lstStyle>
            <a:lvl1pPr marL="0" indent="0">
              <a:buFontTx/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FontTx/>
              <a:buNone/>
              <a:defRPr sz="1400">
                <a:solidFill>
                  <a:schemeClr val="tx2"/>
                </a:solidFill>
              </a:defRPr>
            </a:lvl2pPr>
            <a:lvl3pPr marL="914400" indent="0">
              <a:buFontTx/>
              <a:buNone/>
              <a:defRPr sz="1400">
                <a:solidFill>
                  <a:schemeClr val="tx2"/>
                </a:solidFill>
              </a:defRPr>
            </a:lvl3pPr>
            <a:lvl4pPr marL="1371600" indent="0">
              <a:buFontTx/>
              <a:buNone/>
              <a:defRPr sz="1400">
                <a:solidFill>
                  <a:schemeClr val="tx2"/>
                </a:solidFill>
              </a:defRPr>
            </a:lvl4pPr>
            <a:lvl5pPr marL="1828800" indent="0">
              <a:buFontTx/>
              <a:buNone/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2987361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0">
                <a:schemeClr val="accent2"/>
              </a:gs>
              <a:gs pos="0">
                <a:schemeClr val="accent3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6568" y="914647"/>
            <a:ext cx="4138864" cy="1184208"/>
          </a:xfrm>
          <a:prstGeom prst="rect">
            <a:avLst/>
          </a:prstGeom>
        </p:spPr>
      </p:pic>
      <p:sp>
        <p:nvSpPr>
          <p:cNvPr id="11" name="Text Placeholder 25"/>
          <p:cNvSpPr>
            <a:spLocks noGrp="1"/>
          </p:cNvSpPr>
          <p:nvPr>
            <p:ph type="body" sz="quarter" idx="15" hasCustomPrompt="1"/>
          </p:nvPr>
        </p:nvSpPr>
        <p:spPr>
          <a:xfrm>
            <a:off x="0" y="2098856"/>
            <a:ext cx="12191999" cy="3808458"/>
          </a:xfrm>
          <a:prstGeom prst="rect">
            <a:avLst/>
          </a:prstGeom>
        </p:spPr>
        <p:txBody>
          <a:bodyPr lIns="0" tIns="0" rIns="0" bIns="0" numCol="1" spcCol="72000" anchor="ctr">
            <a:noAutofit/>
          </a:bodyPr>
          <a:lstStyle>
            <a:lvl1pPr marL="0" indent="0" algn="ctr">
              <a:buFontTx/>
              <a:buNone/>
              <a:defRPr sz="5400" b="1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1400">
                <a:solidFill>
                  <a:schemeClr val="tx2"/>
                </a:solidFill>
              </a:defRPr>
            </a:lvl2pPr>
            <a:lvl3pPr marL="914400" indent="0">
              <a:buFontTx/>
              <a:buNone/>
              <a:defRPr sz="1400">
                <a:solidFill>
                  <a:schemeClr val="tx2"/>
                </a:solidFill>
              </a:defRPr>
            </a:lvl3pPr>
            <a:lvl4pPr marL="1371600" indent="0">
              <a:buFontTx/>
              <a:buNone/>
              <a:defRPr sz="1400">
                <a:solidFill>
                  <a:schemeClr val="tx2"/>
                </a:solidFill>
              </a:defRPr>
            </a:lvl4pPr>
            <a:lvl5pPr marL="1828800" indent="0">
              <a:buFontTx/>
              <a:buNone/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Title</a:t>
            </a:r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C5A9D48-D3C9-3C45-BEC4-AFD60DE94C07}"/>
              </a:ext>
            </a:extLst>
          </p:cNvPr>
          <p:cNvGrpSpPr/>
          <p:nvPr userDrawn="1"/>
        </p:nvGrpSpPr>
        <p:grpSpPr>
          <a:xfrm>
            <a:off x="434188" y="6108698"/>
            <a:ext cx="3144595" cy="302941"/>
            <a:chOff x="8514701" y="6009306"/>
            <a:chExt cx="3144595" cy="302941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C69C6C8-5A08-5348-8146-BEA6678290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974718" y="6009306"/>
              <a:ext cx="302941" cy="302941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CCD34F2C-F1B8-4141-81BB-87E66C2999F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359296" y="6010776"/>
              <a:ext cx="300000" cy="300000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FE830AE-AA70-9146-AA96-65395A7855A7}"/>
                </a:ext>
              </a:extLst>
            </p:cNvPr>
            <p:cNvSpPr txBox="1"/>
            <p:nvPr/>
          </p:nvSpPr>
          <p:spPr>
            <a:xfrm>
              <a:off x="8514701" y="6053054"/>
              <a:ext cx="1578921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westernpower.co.uk</a:t>
              </a: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19038380-BF0D-F349-886D-4FD71DEFB9E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208503" y="6009306"/>
              <a:ext cx="302941" cy="302941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B0C12BF-64CD-4845-8955-8475D3F042D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93081" y="6010776"/>
              <a:ext cx="300000" cy="30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586204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74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47B2F-A8E7-A64D-992A-CAE45E26AA30}" type="datetimeFigureOut">
              <a:rPr lang="en-US" smtClean="0"/>
              <a:t>7/20/2021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E740D0-88E9-FF4C-87D2-02E254C2EF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74363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 Banner - Inner 3 - Bullet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 flipV="1">
            <a:off x="0" y="-15732"/>
            <a:ext cx="12191999" cy="1293746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 userDrawn="1"/>
        </p:nvSpPr>
        <p:spPr>
          <a:xfrm rot="10800000">
            <a:off x="492369" y="5855045"/>
            <a:ext cx="11195539" cy="54000"/>
          </a:xfrm>
          <a:prstGeom prst="rect">
            <a:avLst/>
          </a:prstGeom>
          <a:gradFill>
            <a:gsLst>
              <a:gs pos="0">
                <a:srgbClr val="4DB8A3"/>
              </a:gs>
              <a:gs pos="100000">
                <a:srgbClr val="2F6179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3231" y="533748"/>
            <a:ext cx="1664677" cy="476295"/>
          </a:xfrm>
          <a:prstGeom prst="rect">
            <a:avLst/>
          </a:prstGeom>
        </p:spPr>
      </p:pic>
      <p:sp>
        <p:nvSpPr>
          <p:cNvPr id="10" name="Text Placeholder 32"/>
          <p:cNvSpPr>
            <a:spLocks noGrp="1"/>
          </p:cNvSpPr>
          <p:nvPr>
            <p:ph type="body" sz="quarter" idx="11" hasCustomPrompt="1"/>
          </p:nvPr>
        </p:nvSpPr>
        <p:spPr>
          <a:xfrm>
            <a:off x="501605" y="516025"/>
            <a:ext cx="9017535" cy="536289"/>
          </a:xfrm>
          <a:prstGeom prst="rect">
            <a:avLst/>
          </a:prstGeom>
        </p:spPr>
        <p:txBody>
          <a:bodyPr lIns="0" tIns="0" rIns="0" bIns="0"/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4000" b="1">
                <a:solidFill>
                  <a:schemeClr val="bg1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Title</a:t>
            </a:r>
          </a:p>
        </p:txBody>
      </p:sp>
      <p:sp>
        <p:nvSpPr>
          <p:cNvPr id="11" name="Text Placeholder 32"/>
          <p:cNvSpPr>
            <a:spLocks noGrp="1"/>
          </p:cNvSpPr>
          <p:nvPr>
            <p:ph type="body" sz="quarter" idx="12" hasCustomPrompt="1"/>
          </p:nvPr>
        </p:nvSpPr>
        <p:spPr>
          <a:xfrm>
            <a:off x="476328" y="1613715"/>
            <a:ext cx="11211580" cy="354781"/>
          </a:xfrm>
          <a:prstGeom prst="rect">
            <a:avLst/>
          </a:prstGeom>
        </p:spPr>
        <p:txBody>
          <a:bodyPr wrap="square" lIns="0" tIns="0" rIns="0" bIns="0"/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="1">
                <a:solidFill>
                  <a:schemeClr val="accent2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Subtitle</a:t>
            </a:r>
          </a:p>
        </p:txBody>
      </p:sp>
      <p:sp>
        <p:nvSpPr>
          <p:cNvPr id="12" name="Text Placeholder 25"/>
          <p:cNvSpPr>
            <a:spLocks noGrp="1"/>
          </p:cNvSpPr>
          <p:nvPr>
            <p:ph type="body" sz="quarter" idx="14"/>
          </p:nvPr>
        </p:nvSpPr>
        <p:spPr>
          <a:xfrm>
            <a:off x="476250" y="2155825"/>
            <a:ext cx="11211658" cy="3472815"/>
          </a:xfrm>
          <a:prstGeom prst="rect">
            <a:avLst/>
          </a:prstGeom>
        </p:spPr>
        <p:txBody>
          <a:bodyPr lIns="0" tIns="0" rIns="0" bIns="0" numCol="1" spcCol="72000">
            <a:noAutofit/>
          </a:bodyPr>
          <a:lstStyle>
            <a:lvl1pPr marL="342900" marR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charset="0"/>
              <a:buChar char="•"/>
              <a:tabLst/>
              <a:defRPr sz="2000">
                <a:solidFill>
                  <a:schemeClr val="tx2"/>
                </a:solidFill>
              </a:defRPr>
            </a:lvl1pPr>
            <a:lvl2pPr marL="457200" indent="0">
              <a:buFontTx/>
              <a:buNone/>
              <a:defRPr sz="1400">
                <a:solidFill>
                  <a:schemeClr val="tx2"/>
                </a:solidFill>
              </a:defRPr>
            </a:lvl2pPr>
            <a:lvl3pPr marL="914400" indent="0">
              <a:buFontTx/>
              <a:buNone/>
              <a:defRPr sz="1400">
                <a:solidFill>
                  <a:schemeClr val="tx2"/>
                </a:solidFill>
              </a:defRPr>
            </a:lvl3pPr>
            <a:lvl4pPr marL="1371600" indent="0">
              <a:buFontTx/>
              <a:buNone/>
              <a:defRPr sz="1400">
                <a:solidFill>
                  <a:schemeClr val="tx2"/>
                </a:solidFill>
              </a:defRPr>
            </a:lvl4pPr>
            <a:lvl5pPr marL="1828800" indent="0">
              <a:buFontTx/>
              <a:buNone/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charset="0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charset="0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charset="0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charset="0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A8DF776-756B-4B4B-A0E3-0FCA8AF38478}"/>
              </a:ext>
            </a:extLst>
          </p:cNvPr>
          <p:cNvGrpSpPr/>
          <p:nvPr userDrawn="1"/>
        </p:nvGrpSpPr>
        <p:grpSpPr>
          <a:xfrm>
            <a:off x="492369" y="6113603"/>
            <a:ext cx="1355692" cy="425579"/>
            <a:chOff x="492369" y="6113603"/>
            <a:chExt cx="1355692" cy="425579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1E2FD0F5-9B8E-414D-B796-910FC28AF94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92369" y="6113603"/>
              <a:ext cx="195122" cy="195122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BB1E57EB-54FF-6E47-85BE-81A4D884552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38545" y="6114550"/>
              <a:ext cx="193228" cy="193228"/>
            </a:xfrm>
            <a:prstGeom prst="rect">
              <a:avLst/>
            </a:prstGeom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21DFC3C0-3FCC-624C-B129-FB6DF9B0FF30}"/>
                </a:ext>
              </a:extLst>
            </p:cNvPr>
            <p:cNvSpPr/>
            <p:nvPr userDrawn="1"/>
          </p:nvSpPr>
          <p:spPr>
            <a:xfrm>
              <a:off x="492369" y="6354516"/>
              <a:ext cx="1355692" cy="184666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en-US" sz="1200" dirty="0" err="1">
                  <a:solidFill>
                    <a:schemeClr val="tx2"/>
                  </a:solidFill>
                  <a:latin typeface="Arial" charset="0"/>
                  <a:ea typeface="Arial" charset="0"/>
                  <a:cs typeface="Arial" charset="0"/>
                </a:rPr>
                <a:t>westernpower.co.uk</a:t>
              </a:r>
              <a:endParaRPr lang="en-US" sz="1200" dirty="0">
                <a:solidFill>
                  <a:schemeClr val="tx2"/>
                </a:solidFill>
              </a:endParaRP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26AC5D7F-ADA2-B241-8D4A-D45F6F2EDE1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82827" y="6113603"/>
              <a:ext cx="195122" cy="195122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6F2B53AA-61DE-A143-B41F-50D4FB1AC0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29003" y="6114550"/>
              <a:ext cx="193228" cy="193228"/>
            </a:xfrm>
            <a:prstGeom prst="rect">
              <a:avLst/>
            </a:prstGeom>
          </p:spPr>
        </p:pic>
      </p:grpSp>
      <p:sp>
        <p:nvSpPr>
          <p:cNvPr id="25" name="Slide Number Placeholder 1">
            <a:extLst>
              <a:ext uri="{FF2B5EF4-FFF2-40B4-BE49-F238E27FC236}">
                <a16:creationId xmlns:a16="http://schemas.microsoft.com/office/drawing/2014/main" id="{699F6073-684E-CC41-A6EE-CBEA4C65300F}"/>
              </a:ext>
            </a:extLst>
          </p:cNvPr>
          <p:cNvSpPr txBox="1">
            <a:spLocks/>
          </p:cNvSpPr>
          <p:nvPr userDrawn="1"/>
        </p:nvSpPr>
        <p:spPr>
          <a:xfrm>
            <a:off x="4718538" y="6113604"/>
            <a:ext cx="2743200" cy="392848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9554A9AB-25D5-EC4D-94FE-A54206D35E4E}" type="slidenum">
              <a:rPr lang="en-US" sz="1400" b="1" smtClean="0">
                <a:solidFill>
                  <a:schemeClr val="accent2"/>
                </a:solidFill>
              </a:rPr>
              <a:pPr algn="ctr"/>
              <a:t>‹#›</a:t>
            </a:fld>
            <a:endParaRPr lang="en-US" sz="1400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68946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plitt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2323" y="0"/>
            <a:ext cx="12234323" cy="6874763"/>
          </a:xfrm>
          <a:prstGeom prst="rect">
            <a:avLst/>
          </a:prstGeom>
        </p:spPr>
      </p:pic>
      <p:grpSp>
        <p:nvGrpSpPr>
          <p:cNvPr id="4" name="Group 3"/>
          <p:cNvGrpSpPr/>
          <p:nvPr userDrawn="1"/>
        </p:nvGrpSpPr>
        <p:grpSpPr>
          <a:xfrm>
            <a:off x="9247875" y="464006"/>
            <a:ext cx="2412892" cy="302941"/>
            <a:chOff x="9247875" y="6021658"/>
            <a:chExt cx="2412892" cy="302941"/>
          </a:xfrm>
        </p:grpSpPr>
        <p:grpSp>
          <p:nvGrpSpPr>
            <p:cNvPr id="5" name="Group 4"/>
            <p:cNvGrpSpPr/>
            <p:nvPr/>
          </p:nvGrpSpPr>
          <p:grpSpPr>
            <a:xfrm>
              <a:off x="10980782" y="6021658"/>
              <a:ext cx="679985" cy="302941"/>
              <a:chOff x="5435600" y="2768600"/>
              <a:chExt cx="2936178" cy="1308100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435600" y="2768600"/>
                <a:ext cx="1308100" cy="1308100"/>
              </a:xfrm>
              <a:prstGeom prst="rect">
                <a:avLst/>
              </a:prstGeom>
            </p:spPr>
          </p:pic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063678" y="2781300"/>
                <a:ext cx="1308100" cy="1295400"/>
              </a:xfrm>
              <a:prstGeom prst="rect">
                <a:avLst/>
              </a:prstGeom>
            </p:spPr>
          </p:pic>
        </p:grpSp>
        <p:sp>
          <p:nvSpPr>
            <p:cNvPr id="6" name="TextBox 5"/>
            <p:cNvSpPr txBox="1"/>
            <p:nvPr/>
          </p:nvSpPr>
          <p:spPr>
            <a:xfrm>
              <a:off x="9247875" y="6041101"/>
              <a:ext cx="1578921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westernpower.co.uk</a:t>
              </a:r>
            </a:p>
          </p:txBody>
        </p:sp>
      </p:grp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02217" y="5630281"/>
            <a:ext cx="2658550" cy="760662"/>
          </a:xfrm>
          <a:prstGeom prst="rect">
            <a:avLst/>
          </a:prstGeom>
        </p:spPr>
      </p:pic>
      <p:sp>
        <p:nvSpPr>
          <p:cNvPr id="10" name="Text Placeholder 32"/>
          <p:cNvSpPr>
            <a:spLocks noGrp="1"/>
          </p:cNvSpPr>
          <p:nvPr>
            <p:ph type="body" sz="quarter" idx="11" hasCustomPrompt="1"/>
          </p:nvPr>
        </p:nvSpPr>
        <p:spPr>
          <a:xfrm>
            <a:off x="492369" y="1602264"/>
            <a:ext cx="9017535" cy="1301256"/>
          </a:xfrm>
          <a:prstGeom prst="rect">
            <a:avLst/>
          </a:prstGeom>
        </p:spPr>
        <p:txBody>
          <a:bodyPr lIns="0" tIns="0" rIns="0" bIns="0"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4000" b="1">
                <a:solidFill>
                  <a:schemeClr val="bg1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Title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Title</a:t>
            </a:r>
          </a:p>
        </p:txBody>
      </p:sp>
      <p:sp>
        <p:nvSpPr>
          <p:cNvPr id="14" name="Text Placeholder 32"/>
          <p:cNvSpPr>
            <a:spLocks noGrp="1"/>
          </p:cNvSpPr>
          <p:nvPr>
            <p:ph type="body" sz="quarter" idx="12" hasCustomPrompt="1"/>
          </p:nvPr>
        </p:nvSpPr>
        <p:spPr>
          <a:xfrm>
            <a:off x="492369" y="2965644"/>
            <a:ext cx="9017535" cy="307208"/>
          </a:xfrm>
          <a:prstGeom prst="rect">
            <a:avLst/>
          </a:prstGeom>
        </p:spPr>
        <p:txBody>
          <a:bodyPr lIns="0" tIns="0" rIns="0" bIns="0"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="0">
                <a:solidFill>
                  <a:schemeClr val="bg1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313035741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op Banner - Inner 2 -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 userDrawn="1"/>
        </p:nvSpPr>
        <p:spPr>
          <a:xfrm flipV="1">
            <a:off x="0" y="-15732"/>
            <a:ext cx="12191999" cy="1293746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ectangle 28"/>
          <p:cNvSpPr/>
          <p:nvPr userDrawn="1"/>
        </p:nvSpPr>
        <p:spPr>
          <a:xfrm rot="10800000">
            <a:off x="492369" y="5855045"/>
            <a:ext cx="11195539" cy="54000"/>
          </a:xfrm>
          <a:prstGeom prst="rect">
            <a:avLst/>
          </a:prstGeom>
          <a:gradFill>
            <a:gsLst>
              <a:gs pos="0">
                <a:srgbClr val="4DB8A3"/>
              </a:gs>
              <a:gs pos="100000">
                <a:srgbClr val="2F6179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4" name="Picture 33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3231" y="533748"/>
            <a:ext cx="1664677" cy="476295"/>
          </a:xfrm>
          <a:prstGeom prst="rect">
            <a:avLst/>
          </a:prstGeom>
        </p:spPr>
      </p:pic>
      <p:sp>
        <p:nvSpPr>
          <p:cNvPr id="36" name="Text Placeholder 32"/>
          <p:cNvSpPr>
            <a:spLocks noGrp="1"/>
          </p:cNvSpPr>
          <p:nvPr>
            <p:ph type="body" sz="quarter" idx="11" hasCustomPrompt="1"/>
          </p:nvPr>
        </p:nvSpPr>
        <p:spPr>
          <a:xfrm>
            <a:off x="501605" y="516025"/>
            <a:ext cx="9017535" cy="536289"/>
          </a:xfrm>
          <a:prstGeom prst="rect">
            <a:avLst/>
          </a:prstGeom>
        </p:spPr>
        <p:txBody>
          <a:bodyPr lIns="0" tIns="0" rIns="0" bIns="0"/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4000" b="1">
                <a:solidFill>
                  <a:schemeClr val="bg1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Title</a:t>
            </a:r>
          </a:p>
        </p:txBody>
      </p:sp>
      <p:sp>
        <p:nvSpPr>
          <p:cNvPr id="40" name="Slide Number Placeholder 1"/>
          <p:cNvSpPr txBox="1">
            <a:spLocks/>
          </p:cNvSpPr>
          <p:nvPr userDrawn="1"/>
        </p:nvSpPr>
        <p:spPr>
          <a:xfrm>
            <a:off x="8944708" y="6323737"/>
            <a:ext cx="2743200" cy="290285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9554A9AB-25D5-EC4D-94FE-A54206D35E4E}" type="slidenum">
              <a:rPr lang="en-US" sz="1400" b="1" smtClean="0">
                <a:solidFill>
                  <a:schemeClr val="accent2"/>
                </a:solidFill>
              </a:rPr>
              <a:t>‹#›</a:t>
            </a:fld>
            <a:endParaRPr lang="en-US" sz="1400" b="1" dirty="0">
              <a:solidFill>
                <a:schemeClr val="accent2"/>
              </a:solidFill>
            </a:endParaRPr>
          </a:p>
        </p:txBody>
      </p:sp>
      <p:sp>
        <p:nvSpPr>
          <p:cNvPr id="41" name="Picture Placeholder 22"/>
          <p:cNvSpPr>
            <a:spLocks noGrp="1"/>
          </p:cNvSpPr>
          <p:nvPr>
            <p:ph type="pic" sz="quarter" idx="13"/>
          </p:nvPr>
        </p:nvSpPr>
        <p:spPr>
          <a:xfrm>
            <a:off x="9007475" y="1573213"/>
            <a:ext cx="2679700" cy="4056062"/>
          </a:xfrm>
          <a:prstGeom prst="rect">
            <a:avLst/>
          </a:prstGeom>
        </p:spPr>
        <p:txBody>
          <a:bodyPr anchor="ctr"/>
          <a:lstStyle>
            <a:lvl1pPr algn="ctr">
              <a:defRPr sz="18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4" name="Text Placeholder 25"/>
          <p:cNvSpPr>
            <a:spLocks noGrp="1"/>
          </p:cNvSpPr>
          <p:nvPr>
            <p:ph type="body" sz="quarter" idx="14"/>
          </p:nvPr>
        </p:nvSpPr>
        <p:spPr>
          <a:xfrm>
            <a:off x="476250" y="2155825"/>
            <a:ext cx="8329612" cy="3472815"/>
          </a:xfrm>
          <a:prstGeom prst="rect">
            <a:avLst/>
          </a:prstGeom>
        </p:spPr>
        <p:txBody>
          <a:bodyPr lIns="0" tIns="0" rIns="0" bIns="0" numCol="1" spcCol="72000">
            <a:noAutofit/>
          </a:bodyPr>
          <a:lstStyle>
            <a:lvl1pPr marL="342900" marR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charset="0"/>
              <a:buChar char="•"/>
              <a:tabLst/>
              <a:defRPr sz="2000">
                <a:solidFill>
                  <a:schemeClr val="tx2"/>
                </a:solidFill>
              </a:defRPr>
            </a:lvl1pPr>
            <a:lvl2pPr marL="457200" indent="0">
              <a:buFontTx/>
              <a:buNone/>
              <a:defRPr sz="1400">
                <a:solidFill>
                  <a:schemeClr val="tx2"/>
                </a:solidFill>
              </a:defRPr>
            </a:lvl2pPr>
            <a:lvl3pPr marL="914400" indent="0">
              <a:buFontTx/>
              <a:buNone/>
              <a:defRPr sz="1400">
                <a:solidFill>
                  <a:schemeClr val="tx2"/>
                </a:solidFill>
              </a:defRPr>
            </a:lvl3pPr>
            <a:lvl4pPr marL="1371600" indent="0">
              <a:buFontTx/>
              <a:buNone/>
              <a:defRPr sz="1400">
                <a:solidFill>
                  <a:schemeClr val="tx2"/>
                </a:solidFill>
              </a:defRPr>
            </a:lvl4pPr>
            <a:lvl5pPr marL="1828800" indent="0">
              <a:buFontTx/>
              <a:buNone/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charset="0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charset="0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charset="0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charset="0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</p:txBody>
      </p:sp>
      <p:sp>
        <p:nvSpPr>
          <p:cNvPr id="45" name="Text Placeholder 32"/>
          <p:cNvSpPr>
            <a:spLocks noGrp="1"/>
          </p:cNvSpPr>
          <p:nvPr>
            <p:ph type="body" sz="quarter" idx="15" hasCustomPrompt="1"/>
          </p:nvPr>
        </p:nvSpPr>
        <p:spPr>
          <a:xfrm>
            <a:off x="476328" y="1613715"/>
            <a:ext cx="8330292" cy="354781"/>
          </a:xfrm>
          <a:prstGeom prst="rect">
            <a:avLst/>
          </a:prstGeom>
        </p:spPr>
        <p:txBody>
          <a:bodyPr lIns="0" tIns="0" rIns="0" bIns="0"/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="1">
                <a:solidFill>
                  <a:schemeClr val="accent2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Subtitle</a:t>
            </a:r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492369" y="6113603"/>
            <a:ext cx="1355692" cy="425579"/>
            <a:chOff x="492369" y="6113603"/>
            <a:chExt cx="1355692" cy="425579"/>
          </a:xfrm>
        </p:grpSpPr>
        <p:grpSp>
          <p:nvGrpSpPr>
            <p:cNvPr id="15" name="Group 14"/>
            <p:cNvGrpSpPr/>
            <p:nvPr userDrawn="1"/>
          </p:nvGrpSpPr>
          <p:grpSpPr>
            <a:xfrm>
              <a:off x="492369" y="6113603"/>
              <a:ext cx="433854" cy="195122"/>
              <a:chOff x="5435600" y="3505822"/>
              <a:chExt cx="1151576" cy="517913"/>
            </a:xfrm>
          </p:grpSpPr>
          <p:pic>
            <p:nvPicPr>
              <p:cNvPr id="17" name="Picture 16"/>
              <p:cNvPicPr>
                <a:picLocks noChangeAspect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435600" y="3505822"/>
                <a:ext cx="517914" cy="517913"/>
              </a:xfrm>
              <a:prstGeom prst="rect">
                <a:avLst/>
              </a:prstGeom>
            </p:spPr>
          </p:pic>
          <p:pic>
            <p:nvPicPr>
              <p:cNvPr id="18" name="Picture 17"/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069262" y="3510849"/>
                <a:ext cx="517914" cy="512886"/>
              </a:xfrm>
              <a:prstGeom prst="rect">
                <a:avLst/>
              </a:prstGeom>
            </p:spPr>
          </p:pic>
        </p:grpSp>
        <p:sp>
          <p:nvSpPr>
            <p:cNvPr id="16" name="Rectangle 15"/>
            <p:cNvSpPr/>
            <p:nvPr userDrawn="1"/>
          </p:nvSpPr>
          <p:spPr>
            <a:xfrm>
              <a:off x="492369" y="6354516"/>
              <a:ext cx="1355692" cy="184666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en-US" sz="1200" dirty="0">
                  <a:solidFill>
                    <a:schemeClr val="tx2"/>
                  </a:solidFill>
                  <a:latin typeface="Arial" charset="0"/>
                  <a:ea typeface="Arial" charset="0"/>
                  <a:cs typeface="Arial" charset="0"/>
                </a:rPr>
                <a:t>westernpower.co.uk</a:t>
              </a:r>
              <a:endParaRPr lang="en-US" sz="1200" dirty="0">
                <a:solidFill>
                  <a:schemeClr val="tx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8833992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op Banner - Inner 3 - Bullet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 flipV="1">
            <a:off x="0" y="-15732"/>
            <a:ext cx="12191999" cy="1293746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/>
          <p:cNvSpPr/>
          <p:nvPr userDrawn="1"/>
        </p:nvSpPr>
        <p:spPr>
          <a:xfrm rot="10800000">
            <a:off x="492369" y="5855045"/>
            <a:ext cx="11195539" cy="54000"/>
          </a:xfrm>
          <a:prstGeom prst="rect">
            <a:avLst/>
          </a:prstGeom>
          <a:gradFill>
            <a:gsLst>
              <a:gs pos="0">
                <a:srgbClr val="4DB8A3"/>
              </a:gs>
              <a:gs pos="100000">
                <a:srgbClr val="2F6179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3231" y="533748"/>
            <a:ext cx="1664677" cy="476295"/>
          </a:xfrm>
          <a:prstGeom prst="rect">
            <a:avLst/>
          </a:prstGeom>
        </p:spPr>
      </p:pic>
      <p:sp>
        <p:nvSpPr>
          <p:cNvPr id="10" name="Text Placeholder 32"/>
          <p:cNvSpPr>
            <a:spLocks noGrp="1"/>
          </p:cNvSpPr>
          <p:nvPr>
            <p:ph type="body" sz="quarter" idx="11" hasCustomPrompt="1"/>
          </p:nvPr>
        </p:nvSpPr>
        <p:spPr>
          <a:xfrm>
            <a:off x="501605" y="516025"/>
            <a:ext cx="9017535" cy="536289"/>
          </a:xfrm>
          <a:prstGeom prst="rect">
            <a:avLst/>
          </a:prstGeom>
        </p:spPr>
        <p:txBody>
          <a:bodyPr lIns="0" tIns="0" rIns="0" bIns="0"/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4000" b="1">
                <a:solidFill>
                  <a:schemeClr val="bg1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Title</a:t>
            </a:r>
          </a:p>
        </p:txBody>
      </p:sp>
      <p:sp>
        <p:nvSpPr>
          <p:cNvPr id="11" name="Text Placeholder 32"/>
          <p:cNvSpPr>
            <a:spLocks noGrp="1"/>
          </p:cNvSpPr>
          <p:nvPr>
            <p:ph type="body" sz="quarter" idx="12" hasCustomPrompt="1"/>
          </p:nvPr>
        </p:nvSpPr>
        <p:spPr>
          <a:xfrm>
            <a:off x="476328" y="1613715"/>
            <a:ext cx="11211580" cy="354781"/>
          </a:xfrm>
          <a:prstGeom prst="rect">
            <a:avLst/>
          </a:prstGeom>
        </p:spPr>
        <p:txBody>
          <a:bodyPr wrap="square" lIns="0" tIns="0" rIns="0" bIns="0"/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="1">
                <a:solidFill>
                  <a:schemeClr val="accent2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Subtitle</a:t>
            </a:r>
          </a:p>
        </p:txBody>
      </p:sp>
      <p:sp>
        <p:nvSpPr>
          <p:cNvPr id="12" name="Text Placeholder 25"/>
          <p:cNvSpPr>
            <a:spLocks noGrp="1"/>
          </p:cNvSpPr>
          <p:nvPr>
            <p:ph type="body" sz="quarter" idx="14"/>
          </p:nvPr>
        </p:nvSpPr>
        <p:spPr>
          <a:xfrm>
            <a:off x="476250" y="2155825"/>
            <a:ext cx="11211658" cy="3472815"/>
          </a:xfrm>
          <a:prstGeom prst="rect">
            <a:avLst/>
          </a:prstGeom>
        </p:spPr>
        <p:txBody>
          <a:bodyPr lIns="0" tIns="0" rIns="0" bIns="0" numCol="1" spcCol="72000">
            <a:noAutofit/>
          </a:bodyPr>
          <a:lstStyle>
            <a:lvl1pPr marL="342900" marR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charset="0"/>
              <a:buChar char="•"/>
              <a:tabLst/>
              <a:defRPr sz="2000">
                <a:solidFill>
                  <a:schemeClr val="tx2"/>
                </a:solidFill>
              </a:defRPr>
            </a:lvl1pPr>
            <a:lvl2pPr marL="457200" indent="0">
              <a:buFontTx/>
              <a:buNone/>
              <a:defRPr sz="1400">
                <a:solidFill>
                  <a:schemeClr val="tx2"/>
                </a:solidFill>
              </a:defRPr>
            </a:lvl2pPr>
            <a:lvl3pPr marL="914400" indent="0">
              <a:buFontTx/>
              <a:buNone/>
              <a:defRPr sz="1400">
                <a:solidFill>
                  <a:schemeClr val="tx2"/>
                </a:solidFill>
              </a:defRPr>
            </a:lvl3pPr>
            <a:lvl4pPr marL="1371600" indent="0">
              <a:buFontTx/>
              <a:buNone/>
              <a:defRPr sz="1400">
                <a:solidFill>
                  <a:schemeClr val="tx2"/>
                </a:solidFill>
              </a:defRPr>
            </a:lvl4pPr>
            <a:lvl5pPr marL="1828800" indent="0">
              <a:buFontTx/>
              <a:buNone/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charset="0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charset="0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charset="0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charset="0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</p:txBody>
      </p:sp>
      <p:sp>
        <p:nvSpPr>
          <p:cNvPr id="13" name="Slide Number Placeholder 1"/>
          <p:cNvSpPr txBox="1">
            <a:spLocks/>
          </p:cNvSpPr>
          <p:nvPr userDrawn="1"/>
        </p:nvSpPr>
        <p:spPr>
          <a:xfrm>
            <a:off x="8944708" y="6323737"/>
            <a:ext cx="2743200" cy="290285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9554A9AB-25D5-EC4D-94FE-A54206D35E4E}" type="slidenum">
              <a:rPr lang="en-US" sz="1400" b="1" smtClean="0">
                <a:solidFill>
                  <a:schemeClr val="accent2"/>
                </a:solidFill>
              </a:rPr>
              <a:t>‹#›</a:t>
            </a:fld>
            <a:endParaRPr lang="en-US" sz="1400" b="1" dirty="0">
              <a:solidFill>
                <a:schemeClr val="accent2"/>
              </a:solidFill>
            </a:endParaRPr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492369" y="6113603"/>
            <a:ext cx="1355692" cy="425579"/>
            <a:chOff x="492369" y="6113603"/>
            <a:chExt cx="1355692" cy="425579"/>
          </a:xfrm>
        </p:grpSpPr>
        <p:grpSp>
          <p:nvGrpSpPr>
            <p:cNvPr id="15" name="Group 14"/>
            <p:cNvGrpSpPr/>
            <p:nvPr userDrawn="1"/>
          </p:nvGrpSpPr>
          <p:grpSpPr>
            <a:xfrm>
              <a:off x="492369" y="6113603"/>
              <a:ext cx="433854" cy="195122"/>
              <a:chOff x="5435600" y="3505822"/>
              <a:chExt cx="1151576" cy="517913"/>
            </a:xfrm>
          </p:grpSpPr>
          <p:pic>
            <p:nvPicPr>
              <p:cNvPr id="17" name="Picture 16"/>
              <p:cNvPicPr>
                <a:picLocks noChangeAspect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435600" y="3505822"/>
                <a:ext cx="517914" cy="517913"/>
              </a:xfrm>
              <a:prstGeom prst="rect">
                <a:avLst/>
              </a:prstGeom>
            </p:spPr>
          </p:pic>
          <p:pic>
            <p:nvPicPr>
              <p:cNvPr id="18" name="Picture 17"/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069262" y="3510849"/>
                <a:ext cx="517914" cy="512886"/>
              </a:xfrm>
              <a:prstGeom prst="rect">
                <a:avLst/>
              </a:prstGeom>
            </p:spPr>
          </p:pic>
        </p:grpSp>
        <p:sp>
          <p:nvSpPr>
            <p:cNvPr id="16" name="Rectangle 15"/>
            <p:cNvSpPr/>
            <p:nvPr userDrawn="1"/>
          </p:nvSpPr>
          <p:spPr>
            <a:xfrm>
              <a:off x="492369" y="6354516"/>
              <a:ext cx="1355692" cy="184666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en-US" sz="1200" dirty="0">
                  <a:solidFill>
                    <a:schemeClr val="tx2"/>
                  </a:solidFill>
                  <a:latin typeface="Arial" charset="0"/>
                  <a:ea typeface="Arial" charset="0"/>
                  <a:cs typeface="Arial" charset="0"/>
                </a:rPr>
                <a:t>westernpower.co.uk</a:t>
              </a:r>
              <a:endParaRPr lang="en-US" sz="1200" dirty="0">
                <a:solidFill>
                  <a:schemeClr val="tx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691784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er 3 - Bullet list with sub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 flipV="1">
            <a:off x="0" y="-15732"/>
            <a:ext cx="12191999" cy="1293746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 userDrawn="1"/>
        </p:nvSpPr>
        <p:spPr>
          <a:xfrm rot="10800000">
            <a:off x="492369" y="5855045"/>
            <a:ext cx="11195539" cy="54000"/>
          </a:xfrm>
          <a:prstGeom prst="rect">
            <a:avLst/>
          </a:prstGeom>
          <a:gradFill>
            <a:gsLst>
              <a:gs pos="0">
                <a:srgbClr val="4DB8A3"/>
              </a:gs>
              <a:gs pos="100000">
                <a:srgbClr val="2F6179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3231" y="533748"/>
            <a:ext cx="1664677" cy="476295"/>
          </a:xfrm>
          <a:prstGeom prst="rect">
            <a:avLst/>
          </a:prstGeom>
        </p:spPr>
      </p:pic>
      <p:sp>
        <p:nvSpPr>
          <p:cNvPr id="10" name="Text Placeholder 32"/>
          <p:cNvSpPr>
            <a:spLocks noGrp="1"/>
          </p:cNvSpPr>
          <p:nvPr>
            <p:ph type="body" sz="quarter" idx="11" hasCustomPrompt="1"/>
          </p:nvPr>
        </p:nvSpPr>
        <p:spPr>
          <a:xfrm>
            <a:off x="501605" y="516025"/>
            <a:ext cx="9017535" cy="536289"/>
          </a:xfrm>
          <a:prstGeom prst="rect">
            <a:avLst/>
          </a:prstGeom>
        </p:spPr>
        <p:txBody>
          <a:bodyPr lIns="0" tIns="0" rIns="0" bIns="0"/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4000" b="1">
                <a:solidFill>
                  <a:schemeClr val="bg1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Title</a:t>
            </a:r>
          </a:p>
        </p:txBody>
      </p:sp>
      <p:sp>
        <p:nvSpPr>
          <p:cNvPr id="11" name="Text Placeholder 32"/>
          <p:cNvSpPr>
            <a:spLocks noGrp="1"/>
          </p:cNvSpPr>
          <p:nvPr>
            <p:ph type="body" sz="quarter" idx="12" hasCustomPrompt="1"/>
          </p:nvPr>
        </p:nvSpPr>
        <p:spPr>
          <a:xfrm>
            <a:off x="476328" y="1613715"/>
            <a:ext cx="11211580" cy="354781"/>
          </a:xfrm>
          <a:prstGeom prst="rect">
            <a:avLst/>
          </a:prstGeom>
        </p:spPr>
        <p:txBody>
          <a:bodyPr wrap="square" lIns="0" tIns="0" rIns="0" bIns="0"/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="1">
                <a:solidFill>
                  <a:schemeClr val="accent2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Subtitle</a:t>
            </a:r>
          </a:p>
        </p:txBody>
      </p:sp>
      <p:sp>
        <p:nvSpPr>
          <p:cNvPr id="12" name="Text Placeholder 25"/>
          <p:cNvSpPr>
            <a:spLocks noGrp="1"/>
          </p:cNvSpPr>
          <p:nvPr>
            <p:ph type="body" sz="quarter" idx="14"/>
          </p:nvPr>
        </p:nvSpPr>
        <p:spPr>
          <a:xfrm>
            <a:off x="476250" y="2155825"/>
            <a:ext cx="11211658" cy="3472815"/>
          </a:xfrm>
          <a:prstGeom prst="rect">
            <a:avLst/>
          </a:prstGeom>
        </p:spPr>
        <p:txBody>
          <a:bodyPr lIns="0" tIns="0" rIns="0" bIns="0" numCol="1" spcCol="72000">
            <a:noAutofit/>
          </a:bodyPr>
          <a:lstStyle>
            <a:lvl1pPr marL="342900" marR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charset="0"/>
              <a:buChar char="•"/>
              <a:tabLst/>
              <a:defRPr sz="2000" baseline="0">
                <a:solidFill>
                  <a:schemeClr val="tx2"/>
                </a:solidFill>
              </a:defRPr>
            </a:lvl1pPr>
            <a:lvl2pPr marL="800100" indent="-342900">
              <a:buClr>
                <a:schemeClr val="accent2"/>
              </a:buClr>
              <a:buFont typeface=".AppleSystemUIFont" charset="-120"/>
              <a:buChar char="-"/>
              <a:defRPr sz="2000" baseline="0">
                <a:solidFill>
                  <a:schemeClr val="tx2"/>
                </a:solidFill>
              </a:defRPr>
            </a:lvl2pPr>
            <a:lvl3pPr marL="914400" indent="0">
              <a:buFontTx/>
              <a:buNone/>
              <a:defRPr sz="1400">
                <a:solidFill>
                  <a:schemeClr val="tx2"/>
                </a:solidFill>
              </a:defRPr>
            </a:lvl3pPr>
            <a:lvl4pPr marL="1371600" indent="0">
              <a:buFontTx/>
              <a:buNone/>
              <a:defRPr sz="1400">
                <a:solidFill>
                  <a:schemeClr val="tx2"/>
                </a:solidFill>
              </a:defRPr>
            </a:lvl4pPr>
            <a:lvl5pPr marL="1828800" indent="0">
              <a:buFontTx/>
              <a:buNone/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Click to edit Master text styles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1F3D81A-BF3C-334F-8BAF-7C81368E064B}"/>
              </a:ext>
            </a:extLst>
          </p:cNvPr>
          <p:cNvGrpSpPr/>
          <p:nvPr userDrawn="1"/>
        </p:nvGrpSpPr>
        <p:grpSpPr>
          <a:xfrm>
            <a:off x="492369" y="6113603"/>
            <a:ext cx="1355692" cy="425579"/>
            <a:chOff x="492369" y="6113603"/>
            <a:chExt cx="1355692" cy="425579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BBCED0AD-FC74-C244-9649-A21A5C68367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92369" y="6113603"/>
              <a:ext cx="195122" cy="195122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CA5872E-0AD8-244A-A2EE-EA796EBA720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38545" y="6114550"/>
              <a:ext cx="193228" cy="193228"/>
            </a:xfrm>
            <a:prstGeom prst="rect">
              <a:avLst/>
            </a:prstGeom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678A7506-17F9-A24D-84A6-DD02508DACFB}"/>
                </a:ext>
              </a:extLst>
            </p:cNvPr>
            <p:cNvSpPr/>
            <p:nvPr userDrawn="1"/>
          </p:nvSpPr>
          <p:spPr>
            <a:xfrm>
              <a:off x="492369" y="6354516"/>
              <a:ext cx="1355692" cy="184666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en-US" sz="1200" dirty="0" err="1">
                  <a:solidFill>
                    <a:schemeClr val="tx2"/>
                  </a:solidFill>
                  <a:latin typeface="Arial" charset="0"/>
                  <a:ea typeface="Arial" charset="0"/>
                  <a:cs typeface="Arial" charset="0"/>
                </a:rPr>
                <a:t>westernpower.co.uk</a:t>
              </a:r>
              <a:endParaRPr lang="en-US" sz="1200" dirty="0">
                <a:solidFill>
                  <a:schemeClr val="tx2"/>
                </a:solidFill>
              </a:endParaRP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830379FE-913D-E046-B1CF-6C4C42FEB51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82827" y="6113603"/>
              <a:ext cx="195122" cy="195122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1AC80CF4-66A2-1A44-97F1-33233166E7D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29003" y="6114550"/>
              <a:ext cx="193228" cy="193228"/>
            </a:xfrm>
            <a:prstGeom prst="rect">
              <a:avLst/>
            </a:prstGeom>
          </p:spPr>
        </p:pic>
      </p:grpSp>
      <p:sp>
        <p:nvSpPr>
          <p:cNvPr id="25" name="Slide Number Placeholder 1">
            <a:extLst>
              <a:ext uri="{FF2B5EF4-FFF2-40B4-BE49-F238E27FC236}">
                <a16:creationId xmlns:a16="http://schemas.microsoft.com/office/drawing/2014/main" id="{C6E7D743-837F-5A49-B227-08A7C4CDE806}"/>
              </a:ext>
            </a:extLst>
          </p:cNvPr>
          <p:cNvSpPr txBox="1">
            <a:spLocks/>
          </p:cNvSpPr>
          <p:nvPr userDrawn="1"/>
        </p:nvSpPr>
        <p:spPr>
          <a:xfrm>
            <a:off x="4718538" y="6113604"/>
            <a:ext cx="2743200" cy="392848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9554A9AB-25D5-EC4D-94FE-A54206D35E4E}" type="slidenum">
              <a:rPr lang="en-US" sz="1400" b="1" smtClean="0">
                <a:solidFill>
                  <a:schemeClr val="accent2"/>
                </a:solidFill>
              </a:rPr>
              <a:pPr algn="ctr"/>
              <a:t>‹#›</a:t>
            </a:fld>
            <a:endParaRPr lang="en-US" sz="1400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27193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itt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6062" y="0"/>
            <a:ext cx="12221800" cy="687476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02217" y="5630281"/>
            <a:ext cx="2658550" cy="760662"/>
          </a:xfrm>
          <a:prstGeom prst="rect">
            <a:avLst/>
          </a:prstGeom>
        </p:spPr>
      </p:pic>
      <p:sp>
        <p:nvSpPr>
          <p:cNvPr id="10" name="Text Placeholder 32"/>
          <p:cNvSpPr>
            <a:spLocks noGrp="1"/>
          </p:cNvSpPr>
          <p:nvPr>
            <p:ph type="body" sz="quarter" idx="11" hasCustomPrompt="1"/>
          </p:nvPr>
        </p:nvSpPr>
        <p:spPr>
          <a:xfrm>
            <a:off x="492369" y="1602264"/>
            <a:ext cx="9017535" cy="1301256"/>
          </a:xfrm>
          <a:prstGeom prst="rect">
            <a:avLst/>
          </a:prstGeom>
        </p:spPr>
        <p:txBody>
          <a:bodyPr lIns="0" tIns="0" rIns="0" bIns="0"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4000" b="1">
                <a:solidFill>
                  <a:schemeClr val="bg1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Title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Title</a:t>
            </a:r>
          </a:p>
        </p:txBody>
      </p:sp>
      <p:sp>
        <p:nvSpPr>
          <p:cNvPr id="14" name="Text Placeholder 32"/>
          <p:cNvSpPr>
            <a:spLocks noGrp="1"/>
          </p:cNvSpPr>
          <p:nvPr>
            <p:ph type="body" sz="quarter" idx="12" hasCustomPrompt="1"/>
          </p:nvPr>
        </p:nvSpPr>
        <p:spPr>
          <a:xfrm>
            <a:off x="492369" y="2965644"/>
            <a:ext cx="9017535" cy="307208"/>
          </a:xfrm>
          <a:prstGeom prst="rect">
            <a:avLst/>
          </a:prstGeom>
        </p:spPr>
        <p:txBody>
          <a:bodyPr lIns="0" tIns="0" rIns="0" bIns="0"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="0">
                <a:solidFill>
                  <a:schemeClr val="bg1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Subtitle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7643DE4-D1EF-D94D-8B45-7AC017D80200}"/>
              </a:ext>
            </a:extLst>
          </p:cNvPr>
          <p:cNvGrpSpPr/>
          <p:nvPr userDrawn="1"/>
        </p:nvGrpSpPr>
        <p:grpSpPr>
          <a:xfrm>
            <a:off x="8514701" y="346721"/>
            <a:ext cx="3144595" cy="302941"/>
            <a:chOff x="8514701" y="6009306"/>
            <a:chExt cx="3144595" cy="302941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D7D970C3-65DD-8E43-9CC2-2C66B91207F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974718" y="6009306"/>
              <a:ext cx="302941" cy="302941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C61C8A82-30B2-EB4C-816D-90C15740D00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359296" y="6010776"/>
              <a:ext cx="300000" cy="300000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D31B694-3F71-C54C-B418-5065CA9AECB5}"/>
                </a:ext>
              </a:extLst>
            </p:cNvPr>
            <p:cNvSpPr txBox="1"/>
            <p:nvPr/>
          </p:nvSpPr>
          <p:spPr>
            <a:xfrm>
              <a:off x="8514701" y="6053054"/>
              <a:ext cx="1578921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400" dirty="0" err="1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westernpower.co.uk</a:t>
              </a:r>
              <a:endParaRPr lang="en-US" sz="1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336395EA-256E-9140-8221-7970BEA9DD8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208503" y="6009306"/>
              <a:ext cx="302941" cy="302941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8F93F55-57C5-6D4B-B31D-AFC7190B5CF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93081" y="6010776"/>
              <a:ext cx="300000" cy="30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995438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e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492369" y="1137139"/>
            <a:ext cx="11195539" cy="54000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 userDrawn="1"/>
        </p:nvSpPr>
        <p:spPr>
          <a:xfrm rot="10800000">
            <a:off x="492369" y="6026954"/>
            <a:ext cx="11195539" cy="54000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3231" y="533748"/>
            <a:ext cx="1664677" cy="476296"/>
          </a:xfrm>
          <a:prstGeom prst="rect">
            <a:avLst/>
          </a:prstGeom>
        </p:spPr>
      </p:pic>
      <p:sp>
        <p:nvSpPr>
          <p:cNvPr id="12" name="Picture Placeholder 22"/>
          <p:cNvSpPr>
            <a:spLocks noGrp="1"/>
          </p:cNvSpPr>
          <p:nvPr>
            <p:ph type="pic" sz="quarter" idx="13"/>
          </p:nvPr>
        </p:nvSpPr>
        <p:spPr>
          <a:xfrm>
            <a:off x="9007475" y="1444914"/>
            <a:ext cx="2679700" cy="4440072"/>
          </a:xfrm>
          <a:prstGeom prst="rect">
            <a:avLst/>
          </a:prstGeom>
        </p:spPr>
        <p:txBody>
          <a:bodyPr anchor="ctr"/>
          <a:lstStyle>
            <a:lvl1pPr algn="ctr">
              <a:defRPr sz="18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3" name="Text Placeholder 25"/>
          <p:cNvSpPr>
            <a:spLocks noGrp="1"/>
          </p:cNvSpPr>
          <p:nvPr>
            <p:ph type="body" sz="quarter" idx="14"/>
          </p:nvPr>
        </p:nvSpPr>
        <p:spPr>
          <a:xfrm>
            <a:off x="3401256" y="2133601"/>
            <a:ext cx="5404607" cy="3751385"/>
          </a:xfrm>
          <a:prstGeom prst="rect">
            <a:avLst/>
          </a:prstGeom>
        </p:spPr>
        <p:txBody>
          <a:bodyPr lIns="0" tIns="0" rIns="0" bIns="0" numCol="2" spcCol="72000">
            <a:noAutofit/>
          </a:bodyPr>
          <a:lstStyle>
            <a:lvl1pPr marL="0" indent="0">
              <a:buFontTx/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FontTx/>
              <a:buNone/>
              <a:defRPr sz="1400">
                <a:solidFill>
                  <a:schemeClr val="tx2"/>
                </a:solidFill>
              </a:defRPr>
            </a:lvl2pPr>
            <a:lvl3pPr marL="914400" indent="0">
              <a:buFontTx/>
              <a:buNone/>
              <a:defRPr sz="1400">
                <a:solidFill>
                  <a:schemeClr val="tx2"/>
                </a:solidFill>
              </a:defRPr>
            </a:lvl3pPr>
            <a:lvl4pPr marL="1371600" indent="0">
              <a:buFontTx/>
              <a:buNone/>
              <a:defRPr sz="1400">
                <a:solidFill>
                  <a:schemeClr val="tx2"/>
                </a:solidFill>
              </a:defRPr>
            </a:lvl4pPr>
            <a:lvl5pPr marL="1828800" indent="0">
              <a:buFontTx/>
              <a:buNone/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Text Placeholder 32"/>
          <p:cNvSpPr>
            <a:spLocks noGrp="1"/>
          </p:cNvSpPr>
          <p:nvPr>
            <p:ph type="body" sz="quarter" idx="12" hasCustomPrompt="1"/>
          </p:nvPr>
        </p:nvSpPr>
        <p:spPr>
          <a:xfrm>
            <a:off x="476328" y="1444914"/>
            <a:ext cx="8330292" cy="478184"/>
          </a:xfrm>
          <a:prstGeom prst="rect">
            <a:avLst/>
          </a:prstGeom>
        </p:spPr>
        <p:txBody>
          <a:bodyPr lIns="0" tIns="0" rIns="0" bIns="0"/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4000" b="1">
                <a:solidFill>
                  <a:schemeClr val="accent2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Title</a:t>
            </a:r>
          </a:p>
        </p:txBody>
      </p:sp>
      <p:sp>
        <p:nvSpPr>
          <p:cNvPr id="15" name="Text Placeholder 25"/>
          <p:cNvSpPr>
            <a:spLocks noGrp="1"/>
          </p:cNvSpPr>
          <p:nvPr>
            <p:ph type="body" sz="quarter" idx="15"/>
          </p:nvPr>
        </p:nvSpPr>
        <p:spPr>
          <a:xfrm>
            <a:off x="476329" y="2133601"/>
            <a:ext cx="2724072" cy="3751385"/>
          </a:xfrm>
          <a:prstGeom prst="rect">
            <a:avLst/>
          </a:prstGeom>
        </p:spPr>
        <p:txBody>
          <a:bodyPr lIns="0" tIns="0" rIns="0" bIns="0" numCol="1" spcCol="72000">
            <a:noAutofit/>
          </a:bodyPr>
          <a:lstStyle>
            <a:lvl1pPr marL="0" indent="0">
              <a:buFontTx/>
              <a:buNone/>
              <a:defRPr sz="1800" b="1">
                <a:solidFill>
                  <a:schemeClr val="accent3"/>
                </a:solidFill>
              </a:defRPr>
            </a:lvl1pPr>
            <a:lvl2pPr marL="457200" indent="0">
              <a:buFontTx/>
              <a:buNone/>
              <a:defRPr sz="1400">
                <a:solidFill>
                  <a:schemeClr val="tx2"/>
                </a:solidFill>
              </a:defRPr>
            </a:lvl2pPr>
            <a:lvl3pPr marL="914400" indent="0">
              <a:buFontTx/>
              <a:buNone/>
              <a:defRPr sz="1400">
                <a:solidFill>
                  <a:schemeClr val="tx2"/>
                </a:solidFill>
              </a:defRPr>
            </a:lvl3pPr>
            <a:lvl4pPr marL="1371600" indent="0">
              <a:buFontTx/>
              <a:buNone/>
              <a:defRPr sz="1400">
                <a:solidFill>
                  <a:schemeClr val="tx2"/>
                </a:solidFill>
              </a:defRPr>
            </a:lvl4pPr>
            <a:lvl5pPr marL="1828800" indent="0">
              <a:buFontTx/>
              <a:buNone/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5D9039B-48AA-9F4E-AB93-D1C9D9AB26B7}"/>
              </a:ext>
            </a:extLst>
          </p:cNvPr>
          <p:cNvGrpSpPr/>
          <p:nvPr userDrawn="1"/>
        </p:nvGrpSpPr>
        <p:grpSpPr>
          <a:xfrm>
            <a:off x="492369" y="559106"/>
            <a:ext cx="1355692" cy="425579"/>
            <a:chOff x="492369" y="6113603"/>
            <a:chExt cx="1355692" cy="425579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3A57689D-ADE6-3142-B8D4-C2337FCA971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92369" y="6113603"/>
              <a:ext cx="195122" cy="195122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75E75FB5-5778-4641-83C5-C5503BF2A3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38545" y="6114550"/>
              <a:ext cx="193228" cy="193228"/>
            </a:xfrm>
            <a:prstGeom prst="rect">
              <a:avLst/>
            </a:prstGeom>
          </p:spPr>
        </p:pic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C6F6960E-DFD5-4941-8081-4BB46ECB5F97}"/>
                </a:ext>
              </a:extLst>
            </p:cNvPr>
            <p:cNvSpPr/>
            <p:nvPr userDrawn="1"/>
          </p:nvSpPr>
          <p:spPr>
            <a:xfrm>
              <a:off x="492369" y="6354516"/>
              <a:ext cx="1355692" cy="184666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en-US" sz="1200" dirty="0" err="1">
                  <a:solidFill>
                    <a:schemeClr val="tx2"/>
                  </a:solidFill>
                  <a:latin typeface="Arial" charset="0"/>
                  <a:ea typeface="Arial" charset="0"/>
                  <a:cs typeface="Arial" charset="0"/>
                </a:rPr>
                <a:t>westernpower.co.uk</a:t>
              </a:r>
              <a:endParaRPr lang="en-US" sz="1200" dirty="0">
                <a:solidFill>
                  <a:schemeClr val="tx2"/>
                </a:solidFill>
              </a:endParaRPr>
            </a:p>
          </p:txBody>
        </p: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999A28B5-6075-EE46-8247-44AC8C968A7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82827" y="6113603"/>
              <a:ext cx="195122" cy="195122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883862D0-79AA-6548-A834-0CEC124EDEC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29003" y="6114550"/>
              <a:ext cx="193228" cy="193228"/>
            </a:xfrm>
            <a:prstGeom prst="rect">
              <a:avLst/>
            </a:prstGeom>
          </p:spPr>
        </p:pic>
      </p:grpSp>
      <p:sp>
        <p:nvSpPr>
          <p:cNvPr id="33" name="Slide Number Placeholder 1">
            <a:extLst>
              <a:ext uri="{FF2B5EF4-FFF2-40B4-BE49-F238E27FC236}">
                <a16:creationId xmlns:a16="http://schemas.microsoft.com/office/drawing/2014/main" id="{6A895D33-014F-4D42-890C-B288DF5F0C73}"/>
              </a:ext>
            </a:extLst>
          </p:cNvPr>
          <p:cNvSpPr txBox="1">
            <a:spLocks/>
          </p:cNvSpPr>
          <p:nvPr userDrawn="1"/>
        </p:nvSpPr>
        <p:spPr>
          <a:xfrm>
            <a:off x="4718538" y="6113604"/>
            <a:ext cx="2743200" cy="392848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9554A9AB-25D5-EC4D-94FE-A54206D35E4E}" type="slidenum">
              <a:rPr lang="en-US" sz="1400" b="1" smtClean="0">
                <a:solidFill>
                  <a:schemeClr val="accent2"/>
                </a:solidFill>
              </a:rPr>
              <a:pPr algn="ctr"/>
              <a:t>‹#›</a:t>
            </a:fld>
            <a:endParaRPr lang="en-US" sz="1400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82003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er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492369" y="1137139"/>
            <a:ext cx="11195539" cy="54000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3231" y="533748"/>
            <a:ext cx="1664677" cy="476296"/>
          </a:xfrm>
          <a:prstGeom prst="rect">
            <a:avLst/>
          </a:prstGeom>
        </p:spPr>
      </p:pic>
      <p:sp>
        <p:nvSpPr>
          <p:cNvPr id="11" name="Text Placeholder 32"/>
          <p:cNvSpPr>
            <a:spLocks noGrp="1"/>
          </p:cNvSpPr>
          <p:nvPr>
            <p:ph type="body" sz="quarter" idx="12" hasCustomPrompt="1"/>
          </p:nvPr>
        </p:nvSpPr>
        <p:spPr>
          <a:xfrm>
            <a:off x="476328" y="1444914"/>
            <a:ext cx="8330292" cy="478184"/>
          </a:xfrm>
          <a:prstGeom prst="rect">
            <a:avLst/>
          </a:prstGeom>
        </p:spPr>
        <p:txBody>
          <a:bodyPr lIns="0" tIns="0" rIns="0" bIns="0"/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4000" b="1">
                <a:solidFill>
                  <a:schemeClr val="accent2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Title</a:t>
            </a:r>
          </a:p>
        </p:txBody>
      </p:sp>
      <p:sp>
        <p:nvSpPr>
          <p:cNvPr id="12" name="Text Placeholder 25"/>
          <p:cNvSpPr>
            <a:spLocks noGrp="1"/>
          </p:cNvSpPr>
          <p:nvPr>
            <p:ph type="body" sz="quarter" idx="15"/>
          </p:nvPr>
        </p:nvSpPr>
        <p:spPr>
          <a:xfrm>
            <a:off x="476329" y="2133601"/>
            <a:ext cx="2724072" cy="3751385"/>
          </a:xfrm>
          <a:prstGeom prst="rect">
            <a:avLst/>
          </a:prstGeom>
        </p:spPr>
        <p:txBody>
          <a:bodyPr lIns="0" tIns="0" rIns="0" bIns="0" numCol="1" spcCol="72000">
            <a:noAutofit/>
          </a:bodyPr>
          <a:lstStyle>
            <a:lvl1pPr marL="0" indent="0">
              <a:buFontTx/>
              <a:buNone/>
              <a:defRPr sz="1800" b="1">
                <a:solidFill>
                  <a:schemeClr val="accent3"/>
                </a:solidFill>
              </a:defRPr>
            </a:lvl1pPr>
            <a:lvl2pPr marL="457200" indent="0">
              <a:buFontTx/>
              <a:buNone/>
              <a:defRPr sz="1400">
                <a:solidFill>
                  <a:schemeClr val="tx2"/>
                </a:solidFill>
              </a:defRPr>
            </a:lvl2pPr>
            <a:lvl3pPr marL="914400" indent="0">
              <a:buFontTx/>
              <a:buNone/>
              <a:defRPr sz="1400">
                <a:solidFill>
                  <a:schemeClr val="tx2"/>
                </a:solidFill>
              </a:defRPr>
            </a:lvl3pPr>
            <a:lvl4pPr marL="1371600" indent="0">
              <a:buFontTx/>
              <a:buNone/>
              <a:defRPr sz="1400">
                <a:solidFill>
                  <a:schemeClr val="tx2"/>
                </a:solidFill>
              </a:defRPr>
            </a:lvl4pPr>
            <a:lvl5pPr marL="1828800" indent="0">
              <a:buFontTx/>
              <a:buNone/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Table Placeholder 13"/>
          <p:cNvSpPr>
            <a:spLocks noGrp="1"/>
          </p:cNvSpPr>
          <p:nvPr>
            <p:ph type="tbl" sz="quarter" idx="16"/>
          </p:nvPr>
        </p:nvSpPr>
        <p:spPr>
          <a:xfrm>
            <a:off x="6154615" y="2133602"/>
            <a:ext cx="5532560" cy="3751262"/>
          </a:xfrm>
          <a:prstGeom prst="rect">
            <a:avLst/>
          </a:prstGeom>
        </p:spPr>
        <p:txBody>
          <a:bodyPr anchor="ctr"/>
          <a:lstStyle>
            <a:lvl1pPr algn="ctr">
              <a:defRPr sz="1800"/>
            </a:lvl1pPr>
          </a:lstStyle>
          <a:p>
            <a:endParaRPr lang="en-US" dirty="0"/>
          </a:p>
        </p:txBody>
      </p:sp>
      <p:sp>
        <p:nvSpPr>
          <p:cNvPr id="15" name="Text Placeholder 25"/>
          <p:cNvSpPr>
            <a:spLocks noGrp="1"/>
          </p:cNvSpPr>
          <p:nvPr>
            <p:ph type="body" sz="quarter" idx="17"/>
          </p:nvPr>
        </p:nvSpPr>
        <p:spPr>
          <a:xfrm>
            <a:off x="3397594" y="2133601"/>
            <a:ext cx="2579078" cy="3751385"/>
          </a:xfrm>
          <a:prstGeom prst="rect">
            <a:avLst/>
          </a:prstGeom>
        </p:spPr>
        <p:txBody>
          <a:bodyPr lIns="0" tIns="0" rIns="0" bIns="0" numCol="1" spcCol="72000">
            <a:noAutofit/>
          </a:bodyPr>
          <a:lstStyle>
            <a:lvl1pPr marL="0" indent="0">
              <a:buFontTx/>
              <a:buNone/>
              <a:defRPr sz="1400" b="0">
                <a:solidFill>
                  <a:schemeClr val="tx2"/>
                </a:solidFill>
              </a:defRPr>
            </a:lvl1pPr>
            <a:lvl2pPr marL="457200" indent="0">
              <a:buFontTx/>
              <a:buNone/>
              <a:defRPr sz="1400">
                <a:solidFill>
                  <a:schemeClr val="tx2"/>
                </a:solidFill>
              </a:defRPr>
            </a:lvl2pPr>
            <a:lvl3pPr marL="914400" indent="0">
              <a:buFontTx/>
              <a:buNone/>
              <a:defRPr sz="1400">
                <a:solidFill>
                  <a:schemeClr val="tx2"/>
                </a:solidFill>
              </a:defRPr>
            </a:lvl3pPr>
            <a:lvl4pPr marL="1371600" indent="0">
              <a:buFontTx/>
              <a:buNone/>
              <a:defRPr sz="1400">
                <a:solidFill>
                  <a:schemeClr val="tx2"/>
                </a:solidFill>
              </a:defRPr>
            </a:lvl4pPr>
            <a:lvl5pPr marL="1828800" indent="0">
              <a:buFontTx/>
              <a:buNone/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0832C12-C70B-0548-B1E7-E071AAF00ED9}"/>
              </a:ext>
            </a:extLst>
          </p:cNvPr>
          <p:cNvGrpSpPr/>
          <p:nvPr userDrawn="1"/>
        </p:nvGrpSpPr>
        <p:grpSpPr>
          <a:xfrm>
            <a:off x="492369" y="559106"/>
            <a:ext cx="1355692" cy="425579"/>
            <a:chOff x="492369" y="6113603"/>
            <a:chExt cx="1355692" cy="425579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E58E095D-0BE1-F04A-ACBD-57BD6ADEF2F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92369" y="6113603"/>
              <a:ext cx="195122" cy="195122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0A333C00-801E-D24F-9AAE-E2169FFC307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38545" y="6114550"/>
              <a:ext cx="193228" cy="193228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E6C2E14-494B-5D44-8CEC-6941ACA0DDEA}"/>
                </a:ext>
              </a:extLst>
            </p:cNvPr>
            <p:cNvSpPr/>
            <p:nvPr userDrawn="1"/>
          </p:nvSpPr>
          <p:spPr>
            <a:xfrm>
              <a:off x="492369" y="6354516"/>
              <a:ext cx="1355692" cy="184666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en-US" sz="1200" dirty="0" err="1">
                  <a:solidFill>
                    <a:schemeClr val="tx2"/>
                  </a:solidFill>
                  <a:latin typeface="Arial" charset="0"/>
                  <a:ea typeface="Arial" charset="0"/>
                  <a:cs typeface="Arial" charset="0"/>
                </a:rPr>
                <a:t>westernpower.co.uk</a:t>
              </a:r>
              <a:endParaRPr lang="en-US" sz="1200" dirty="0">
                <a:solidFill>
                  <a:schemeClr val="tx2"/>
                </a:solidFill>
              </a:endParaRPr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A80D1A3B-4A43-2A4C-83F0-67AE2EA30B2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82827" y="6113603"/>
              <a:ext cx="195122" cy="195122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CA1C4E46-04AA-0A4A-8027-3A91E22917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29003" y="6114550"/>
              <a:ext cx="193228" cy="193228"/>
            </a:xfrm>
            <a:prstGeom prst="rect">
              <a:avLst/>
            </a:prstGeom>
          </p:spPr>
        </p:pic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8FC34A1B-9DD1-9443-BCC9-E857139A4F2A}"/>
              </a:ext>
            </a:extLst>
          </p:cNvPr>
          <p:cNvSpPr/>
          <p:nvPr userDrawn="1"/>
        </p:nvSpPr>
        <p:spPr>
          <a:xfrm rot="10800000">
            <a:off x="492369" y="6026954"/>
            <a:ext cx="11195539" cy="54000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Slide Number Placeholder 1">
            <a:extLst>
              <a:ext uri="{FF2B5EF4-FFF2-40B4-BE49-F238E27FC236}">
                <a16:creationId xmlns:a16="http://schemas.microsoft.com/office/drawing/2014/main" id="{902B927B-3E59-2B4F-BF65-6F16460D16F9}"/>
              </a:ext>
            </a:extLst>
          </p:cNvPr>
          <p:cNvSpPr txBox="1">
            <a:spLocks/>
          </p:cNvSpPr>
          <p:nvPr userDrawn="1"/>
        </p:nvSpPr>
        <p:spPr>
          <a:xfrm>
            <a:off x="4718538" y="6113604"/>
            <a:ext cx="2743200" cy="392848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9554A9AB-25D5-EC4D-94FE-A54206D35E4E}" type="slidenum">
              <a:rPr lang="en-US" sz="1400" b="1" smtClean="0">
                <a:solidFill>
                  <a:schemeClr val="accent2"/>
                </a:solidFill>
              </a:rPr>
              <a:pPr algn="ctr"/>
              <a:t>‹#›</a:t>
            </a:fld>
            <a:endParaRPr lang="en-US" sz="1400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72963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eatur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0">
                <a:schemeClr val="accent2"/>
              </a:gs>
              <a:gs pos="0">
                <a:schemeClr val="accent3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3231" y="533748"/>
            <a:ext cx="1664677" cy="476295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492369" y="1137139"/>
            <a:ext cx="11195539" cy="5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 Placeholder 25"/>
          <p:cNvSpPr>
            <a:spLocks noGrp="1"/>
          </p:cNvSpPr>
          <p:nvPr>
            <p:ph type="body" sz="quarter" idx="14" hasCustomPrompt="1"/>
          </p:nvPr>
        </p:nvSpPr>
        <p:spPr>
          <a:xfrm>
            <a:off x="492369" y="3776340"/>
            <a:ext cx="2431072" cy="1792079"/>
          </a:xfrm>
          <a:prstGeom prst="rect">
            <a:avLst/>
          </a:prstGeom>
        </p:spPr>
        <p:txBody>
          <a:bodyPr lIns="0" tIns="0" rIns="0" bIns="0" numCol="1" spcCol="72000">
            <a:noAutofit/>
          </a:bodyPr>
          <a:lstStyle>
            <a:lvl1pPr marL="0" indent="0" algn="ctr">
              <a:buFontTx/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1400">
                <a:solidFill>
                  <a:schemeClr val="tx2"/>
                </a:solidFill>
              </a:defRPr>
            </a:lvl2pPr>
            <a:lvl3pPr marL="914400" indent="0">
              <a:buFontTx/>
              <a:buNone/>
              <a:defRPr sz="1400">
                <a:solidFill>
                  <a:schemeClr val="tx2"/>
                </a:solidFill>
              </a:defRPr>
            </a:lvl3pPr>
            <a:lvl4pPr marL="1371600" indent="0">
              <a:buFontTx/>
              <a:buNone/>
              <a:defRPr sz="1400">
                <a:solidFill>
                  <a:schemeClr val="tx2"/>
                </a:solidFill>
              </a:defRPr>
            </a:lvl4pPr>
            <a:lvl5pPr marL="1828800" indent="0">
              <a:buFontTx/>
              <a:buNone/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Master text styles</a:t>
            </a:r>
          </a:p>
        </p:txBody>
      </p:sp>
      <p:sp>
        <p:nvSpPr>
          <p:cNvPr id="15" name="Text Placeholder 25"/>
          <p:cNvSpPr>
            <a:spLocks noGrp="1"/>
          </p:cNvSpPr>
          <p:nvPr>
            <p:ph type="body" sz="quarter" idx="15" hasCustomPrompt="1"/>
          </p:nvPr>
        </p:nvSpPr>
        <p:spPr>
          <a:xfrm>
            <a:off x="492369" y="3222638"/>
            <a:ext cx="2431072" cy="457850"/>
          </a:xfrm>
          <a:prstGeom prst="rect">
            <a:avLst/>
          </a:prstGeom>
        </p:spPr>
        <p:txBody>
          <a:bodyPr lIns="0" tIns="0" rIns="0" bIns="0" numCol="1" spcCol="72000">
            <a:noAutofit/>
          </a:bodyPr>
          <a:lstStyle>
            <a:lvl1pPr marL="0" indent="0" algn="ctr">
              <a:buFontTx/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1400">
                <a:solidFill>
                  <a:schemeClr val="tx2"/>
                </a:solidFill>
              </a:defRPr>
            </a:lvl2pPr>
            <a:lvl3pPr marL="914400" indent="0">
              <a:buFontTx/>
              <a:buNone/>
              <a:defRPr sz="1400">
                <a:solidFill>
                  <a:schemeClr val="tx2"/>
                </a:solidFill>
              </a:defRPr>
            </a:lvl3pPr>
            <a:lvl4pPr marL="1371600" indent="0">
              <a:buFontTx/>
              <a:buNone/>
              <a:defRPr sz="1400">
                <a:solidFill>
                  <a:schemeClr val="tx2"/>
                </a:solidFill>
              </a:defRPr>
            </a:lvl4pPr>
            <a:lvl5pPr marL="1828800" indent="0">
              <a:buFontTx/>
              <a:buNone/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6" name="Text Placeholder 25"/>
          <p:cNvSpPr>
            <a:spLocks noGrp="1"/>
          </p:cNvSpPr>
          <p:nvPr>
            <p:ph type="body" sz="quarter" idx="16" hasCustomPrompt="1"/>
          </p:nvPr>
        </p:nvSpPr>
        <p:spPr>
          <a:xfrm>
            <a:off x="3386508" y="3776340"/>
            <a:ext cx="2431072" cy="1792079"/>
          </a:xfrm>
          <a:prstGeom prst="rect">
            <a:avLst/>
          </a:prstGeom>
        </p:spPr>
        <p:txBody>
          <a:bodyPr lIns="0" tIns="0" rIns="0" bIns="0" numCol="1" spcCol="72000">
            <a:noAutofit/>
          </a:bodyPr>
          <a:lstStyle>
            <a:lvl1pPr marL="0" indent="0" algn="ctr">
              <a:buFontTx/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1400">
                <a:solidFill>
                  <a:schemeClr val="tx2"/>
                </a:solidFill>
              </a:defRPr>
            </a:lvl2pPr>
            <a:lvl3pPr marL="914400" indent="0">
              <a:buFontTx/>
              <a:buNone/>
              <a:defRPr sz="1400">
                <a:solidFill>
                  <a:schemeClr val="tx2"/>
                </a:solidFill>
              </a:defRPr>
            </a:lvl3pPr>
            <a:lvl4pPr marL="1371600" indent="0">
              <a:buFontTx/>
              <a:buNone/>
              <a:defRPr sz="1400">
                <a:solidFill>
                  <a:schemeClr val="tx2"/>
                </a:solidFill>
              </a:defRPr>
            </a:lvl4pPr>
            <a:lvl5pPr marL="1828800" indent="0">
              <a:buFontTx/>
              <a:buNone/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Master text styles</a:t>
            </a:r>
          </a:p>
        </p:txBody>
      </p:sp>
      <p:sp>
        <p:nvSpPr>
          <p:cNvPr id="17" name="Text Placeholder 25"/>
          <p:cNvSpPr>
            <a:spLocks noGrp="1"/>
          </p:cNvSpPr>
          <p:nvPr>
            <p:ph type="body" sz="quarter" idx="17" hasCustomPrompt="1"/>
          </p:nvPr>
        </p:nvSpPr>
        <p:spPr>
          <a:xfrm>
            <a:off x="3386508" y="3222638"/>
            <a:ext cx="2431072" cy="457850"/>
          </a:xfrm>
          <a:prstGeom prst="rect">
            <a:avLst/>
          </a:prstGeom>
        </p:spPr>
        <p:txBody>
          <a:bodyPr lIns="0" tIns="0" rIns="0" bIns="0" numCol="1" spcCol="72000">
            <a:noAutofit/>
          </a:bodyPr>
          <a:lstStyle>
            <a:lvl1pPr marL="0" indent="0" algn="ctr">
              <a:buFontTx/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1400">
                <a:solidFill>
                  <a:schemeClr val="tx2"/>
                </a:solidFill>
              </a:defRPr>
            </a:lvl2pPr>
            <a:lvl3pPr marL="914400" indent="0">
              <a:buFontTx/>
              <a:buNone/>
              <a:defRPr sz="1400">
                <a:solidFill>
                  <a:schemeClr val="tx2"/>
                </a:solidFill>
              </a:defRPr>
            </a:lvl3pPr>
            <a:lvl4pPr marL="1371600" indent="0">
              <a:buFontTx/>
              <a:buNone/>
              <a:defRPr sz="1400">
                <a:solidFill>
                  <a:schemeClr val="tx2"/>
                </a:solidFill>
              </a:defRPr>
            </a:lvl4pPr>
            <a:lvl5pPr marL="1828800" indent="0">
              <a:buFontTx/>
              <a:buNone/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8" name="Text Placeholder 25"/>
          <p:cNvSpPr>
            <a:spLocks noGrp="1"/>
          </p:cNvSpPr>
          <p:nvPr>
            <p:ph type="body" sz="quarter" idx="18" hasCustomPrompt="1"/>
          </p:nvPr>
        </p:nvSpPr>
        <p:spPr>
          <a:xfrm>
            <a:off x="6321672" y="3776340"/>
            <a:ext cx="2431072" cy="1792079"/>
          </a:xfrm>
          <a:prstGeom prst="rect">
            <a:avLst/>
          </a:prstGeom>
        </p:spPr>
        <p:txBody>
          <a:bodyPr lIns="0" tIns="0" rIns="0" bIns="0" numCol="1" spcCol="72000">
            <a:noAutofit/>
          </a:bodyPr>
          <a:lstStyle>
            <a:lvl1pPr marL="0" indent="0" algn="ctr">
              <a:buFontTx/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1400">
                <a:solidFill>
                  <a:schemeClr val="tx2"/>
                </a:solidFill>
              </a:defRPr>
            </a:lvl2pPr>
            <a:lvl3pPr marL="914400" indent="0">
              <a:buFontTx/>
              <a:buNone/>
              <a:defRPr sz="1400">
                <a:solidFill>
                  <a:schemeClr val="tx2"/>
                </a:solidFill>
              </a:defRPr>
            </a:lvl3pPr>
            <a:lvl4pPr marL="1371600" indent="0">
              <a:buFontTx/>
              <a:buNone/>
              <a:defRPr sz="1400">
                <a:solidFill>
                  <a:schemeClr val="tx2"/>
                </a:solidFill>
              </a:defRPr>
            </a:lvl4pPr>
            <a:lvl5pPr marL="1828800" indent="0">
              <a:buFontTx/>
              <a:buNone/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Master text styles</a:t>
            </a:r>
          </a:p>
        </p:txBody>
      </p:sp>
      <p:sp>
        <p:nvSpPr>
          <p:cNvPr id="19" name="Text Placeholder 25"/>
          <p:cNvSpPr>
            <a:spLocks noGrp="1"/>
          </p:cNvSpPr>
          <p:nvPr>
            <p:ph type="body" sz="quarter" idx="19" hasCustomPrompt="1"/>
          </p:nvPr>
        </p:nvSpPr>
        <p:spPr>
          <a:xfrm>
            <a:off x="6321672" y="3222638"/>
            <a:ext cx="2431072" cy="457850"/>
          </a:xfrm>
          <a:prstGeom prst="rect">
            <a:avLst/>
          </a:prstGeom>
        </p:spPr>
        <p:txBody>
          <a:bodyPr lIns="0" tIns="0" rIns="0" bIns="0" numCol="1" spcCol="72000">
            <a:noAutofit/>
          </a:bodyPr>
          <a:lstStyle>
            <a:lvl1pPr marL="0" indent="0" algn="ctr">
              <a:buFontTx/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1400">
                <a:solidFill>
                  <a:schemeClr val="tx2"/>
                </a:solidFill>
              </a:defRPr>
            </a:lvl2pPr>
            <a:lvl3pPr marL="914400" indent="0">
              <a:buFontTx/>
              <a:buNone/>
              <a:defRPr sz="1400">
                <a:solidFill>
                  <a:schemeClr val="tx2"/>
                </a:solidFill>
              </a:defRPr>
            </a:lvl3pPr>
            <a:lvl4pPr marL="1371600" indent="0">
              <a:buFontTx/>
              <a:buNone/>
              <a:defRPr sz="1400">
                <a:solidFill>
                  <a:schemeClr val="tx2"/>
                </a:solidFill>
              </a:defRPr>
            </a:lvl4pPr>
            <a:lvl5pPr marL="1828800" indent="0">
              <a:buFontTx/>
              <a:buNone/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0" name="Text Placeholder 25"/>
          <p:cNvSpPr>
            <a:spLocks noGrp="1"/>
          </p:cNvSpPr>
          <p:nvPr>
            <p:ph type="body" sz="quarter" idx="20" hasCustomPrompt="1"/>
          </p:nvPr>
        </p:nvSpPr>
        <p:spPr>
          <a:xfrm>
            <a:off x="9256836" y="3776340"/>
            <a:ext cx="2431072" cy="1792079"/>
          </a:xfrm>
          <a:prstGeom prst="rect">
            <a:avLst/>
          </a:prstGeom>
        </p:spPr>
        <p:txBody>
          <a:bodyPr lIns="0" tIns="0" rIns="0" bIns="0" numCol="1" spcCol="72000">
            <a:noAutofit/>
          </a:bodyPr>
          <a:lstStyle>
            <a:lvl1pPr marL="0" indent="0" algn="ctr">
              <a:buFontTx/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1400">
                <a:solidFill>
                  <a:schemeClr val="tx2"/>
                </a:solidFill>
              </a:defRPr>
            </a:lvl2pPr>
            <a:lvl3pPr marL="914400" indent="0">
              <a:buFontTx/>
              <a:buNone/>
              <a:defRPr sz="1400">
                <a:solidFill>
                  <a:schemeClr val="tx2"/>
                </a:solidFill>
              </a:defRPr>
            </a:lvl3pPr>
            <a:lvl4pPr marL="1371600" indent="0">
              <a:buFontTx/>
              <a:buNone/>
              <a:defRPr sz="1400">
                <a:solidFill>
                  <a:schemeClr val="tx2"/>
                </a:solidFill>
              </a:defRPr>
            </a:lvl4pPr>
            <a:lvl5pPr marL="1828800" indent="0">
              <a:buFontTx/>
              <a:buNone/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Master text styles</a:t>
            </a:r>
          </a:p>
        </p:txBody>
      </p:sp>
      <p:sp>
        <p:nvSpPr>
          <p:cNvPr id="21" name="Text Placeholder 25"/>
          <p:cNvSpPr>
            <a:spLocks noGrp="1"/>
          </p:cNvSpPr>
          <p:nvPr>
            <p:ph type="body" sz="quarter" idx="21" hasCustomPrompt="1"/>
          </p:nvPr>
        </p:nvSpPr>
        <p:spPr>
          <a:xfrm>
            <a:off x="9256836" y="3222638"/>
            <a:ext cx="2431072" cy="457850"/>
          </a:xfrm>
          <a:prstGeom prst="rect">
            <a:avLst/>
          </a:prstGeom>
        </p:spPr>
        <p:txBody>
          <a:bodyPr lIns="0" tIns="0" rIns="0" bIns="0" numCol="1" spcCol="72000">
            <a:noAutofit/>
          </a:bodyPr>
          <a:lstStyle>
            <a:lvl1pPr marL="0" indent="0" algn="ctr">
              <a:buFontTx/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1400">
                <a:solidFill>
                  <a:schemeClr val="tx2"/>
                </a:solidFill>
              </a:defRPr>
            </a:lvl2pPr>
            <a:lvl3pPr marL="914400" indent="0">
              <a:buFontTx/>
              <a:buNone/>
              <a:defRPr sz="1400">
                <a:solidFill>
                  <a:schemeClr val="tx2"/>
                </a:solidFill>
              </a:defRPr>
            </a:lvl3pPr>
            <a:lvl4pPr marL="1371600" indent="0">
              <a:buFontTx/>
              <a:buNone/>
              <a:defRPr sz="1400">
                <a:solidFill>
                  <a:schemeClr val="tx2"/>
                </a:solidFill>
              </a:defRPr>
            </a:lvl4pPr>
            <a:lvl5pPr marL="1828800" indent="0">
              <a:buFontTx/>
              <a:buNone/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22"/>
          </p:nvPr>
        </p:nvSpPr>
        <p:spPr>
          <a:xfrm>
            <a:off x="925513" y="1616280"/>
            <a:ext cx="1411287" cy="1411288"/>
          </a:xfrm>
          <a:prstGeom prst="rect">
            <a:avLst/>
          </a:prstGeom>
        </p:spPr>
        <p:txBody>
          <a:bodyPr anchor="ctr"/>
          <a:lstStyle>
            <a:lvl1pPr algn="ctr">
              <a:defRPr sz="1600" b="1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4" name="Picture Placeholder 22"/>
          <p:cNvSpPr>
            <a:spLocks noGrp="1"/>
          </p:cNvSpPr>
          <p:nvPr>
            <p:ph type="pic" sz="quarter" idx="23"/>
          </p:nvPr>
        </p:nvSpPr>
        <p:spPr>
          <a:xfrm>
            <a:off x="3891452" y="1616280"/>
            <a:ext cx="1411287" cy="1411288"/>
          </a:xfrm>
          <a:prstGeom prst="rect">
            <a:avLst/>
          </a:prstGeom>
        </p:spPr>
        <p:txBody>
          <a:bodyPr anchor="ctr"/>
          <a:lstStyle>
            <a:lvl1pPr algn="ctr">
              <a:defRPr sz="1600" b="1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5" name="Picture Placeholder 22"/>
          <p:cNvSpPr>
            <a:spLocks noGrp="1"/>
          </p:cNvSpPr>
          <p:nvPr>
            <p:ph type="pic" sz="quarter" idx="24"/>
          </p:nvPr>
        </p:nvSpPr>
        <p:spPr>
          <a:xfrm>
            <a:off x="6831564" y="1616280"/>
            <a:ext cx="1411287" cy="1411288"/>
          </a:xfrm>
          <a:prstGeom prst="rect">
            <a:avLst/>
          </a:prstGeom>
        </p:spPr>
        <p:txBody>
          <a:bodyPr anchor="ctr"/>
          <a:lstStyle>
            <a:lvl1pPr algn="ctr">
              <a:defRPr sz="1600" b="1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6" name="Picture Placeholder 22"/>
          <p:cNvSpPr>
            <a:spLocks noGrp="1"/>
          </p:cNvSpPr>
          <p:nvPr>
            <p:ph type="pic" sz="quarter" idx="25"/>
          </p:nvPr>
        </p:nvSpPr>
        <p:spPr>
          <a:xfrm>
            <a:off x="9610664" y="1640024"/>
            <a:ext cx="1411287" cy="1411288"/>
          </a:xfrm>
          <a:prstGeom prst="rect">
            <a:avLst/>
          </a:prstGeom>
        </p:spPr>
        <p:txBody>
          <a:bodyPr anchor="ctr"/>
          <a:lstStyle>
            <a:lvl1pPr algn="ctr">
              <a:defRPr sz="1600" b="1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5A6ADD38-73AF-5342-98C2-44A11586A6A4}"/>
              </a:ext>
            </a:extLst>
          </p:cNvPr>
          <p:cNvGrpSpPr/>
          <p:nvPr userDrawn="1"/>
        </p:nvGrpSpPr>
        <p:grpSpPr>
          <a:xfrm>
            <a:off x="492369" y="559106"/>
            <a:ext cx="1355692" cy="425579"/>
            <a:chOff x="492369" y="6113603"/>
            <a:chExt cx="1355692" cy="425579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DB7F4ED4-8C6A-B04C-B63B-F4F0686236A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92369" y="6113603"/>
              <a:ext cx="195122" cy="195122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898981AF-0D90-6B47-AFD4-6AFE81181E6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38545" y="6114550"/>
              <a:ext cx="193228" cy="193228"/>
            </a:xfrm>
            <a:prstGeom prst="rect">
              <a:avLst/>
            </a:prstGeom>
          </p:spPr>
        </p:pic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67616FF6-247A-5643-B483-01A8E57CCBEB}"/>
                </a:ext>
              </a:extLst>
            </p:cNvPr>
            <p:cNvSpPr/>
            <p:nvPr userDrawn="1"/>
          </p:nvSpPr>
          <p:spPr>
            <a:xfrm>
              <a:off x="492369" y="6354516"/>
              <a:ext cx="1355692" cy="184666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en-US" sz="1200" dirty="0" err="1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westernpower.co.uk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719DA56A-919C-814D-8F66-E5920199922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82827" y="6113603"/>
              <a:ext cx="195122" cy="195122"/>
            </a:xfrm>
            <a:prstGeom prst="rect">
              <a:avLst/>
            </a:prstGeom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B77D3ADB-633D-BE49-B8DD-D89E49CCF37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29003" y="6114550"/>
              <a:ext cx="193228" cy="193228"/>
            </a:xfrm>
            <a:prstGeom prst="rect">
              <a:avLst/>
            </a:prstGeom>
          </p:spPr>
        </p:pic>
      </p:grpSp>
      <p:sp>
        <p:nvSpPr>
          <p:cNvPr id="37" name="Rectangle 36">
            <a:extLst>
              <a:ext uri="{FF2B5EF4-FFF2-40B4-BE49-F238E27FC236}">
                <a16:creationId xmlns:a16="http://schemas.microsoft.com/office/drawing/2014/main" id="{3F2E0957-A1EF-7E4F-81E9-4E4C791499B2}"/>
              </a:ext>
            </a:extLst>
          </p:cNvPr>
          <p:cNvSpPr/>
          <p:nvPr userDrawn="1"/>
        </p:nvSpPr>
        <p:spPr>
          <a:xfrm rot="10800000">
            <a:off x="492369" y="6026954"/>
            <a:ext cx="11195539" cy="5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Slide Number Placeholder 1">
            <a:extLst>
              <a:ext uri="{FF2B5EF4-FFF2-40B4-BE49-F238E27FC236}">
                <a16:creationId xmlns:a16="http://schemas.microsoft.com/office/drawing/2014/main" id="{3E83E8FD-AE64-294D-9576-491C99319126}"/>
              </a:ext>
            </a:extLst>
          </p:cNvPr>
          <p:cNvSpPr txBox="1">
            <a:spLocks/>
          </p:cNvSpPr>
          <p:nvPr userDrawn="1"/>
        </p:nvSpPr>
        <p:spPr>
          <a:xfrm>
            <a:off x="4718538" y="6113604"/>
            <a:ext cx="2743200" cy="392848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9554A9AB-25D5-EC4D-94FE-A54206D35E4E}" type="slidenum">
              <a:rPr lang="en-US" sz="1400" b="1" smtClean="0">
                <a:solidFill>
                  <a:schemeClr val="bg1"/>
                </a:solidFill>
              </a:rPr>
              <a:pPr algn="ctr"/>
              <a:t>‹#›</a:t>
            </a:fld>
            <a:endParaRPr lang="en-US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10415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17" Type="http://schemas.openxmlformats.org/officeDocument/2006/relationships/slideLayout" Target="../slideLayouts/slideLayout42.xml"/><Relationship Id="rId2" Type="http://schemas.openxmlformats.org/officeDocument/2006/relationships/slideLayout" Target="../slideLayouts/slideLayout27.xml"/><Relationship Id="rId16" Type="http://schemas.openxmlformats.org/officeDocument/2006/relationships/slideLayout" Target="../slideLayouts/slideLayout41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585544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547B2F-A8E7-A64D-992A-CAE45E26AA30}" type="datetimeFigureOut">
              <a:rPr lang="en-US" smtClean="0"/>
              <a:t>7/20/2021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E740D0-88E9-FF4C-87D2-02E254C2EF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8827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2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452664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  <p:sldLayoutId id="2147483718" r:id="rId13"/>
    <p:sldLayoutId id="2147483719" r:id="rId14"/>
    <p:sldLayoutId id="2147483720" r:id="rId15"/>
    <p:sldLayoutId id="2147483721" r:id="rId16"/>
    <p:sldLayoutId id="2147483722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9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26.png"/><Relationship Id="rId7" Type="http://schemas.openxmlformats.org/officeDocument/2006/relationships/image" Target="../media/image5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27.png"/><Relationship Id="rId9" Type="http://schemas.openxmlformats.org/officeDocument/2006/relationships/image" Target="../media/image5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55.emf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6.png"/><Relationship Id="rId5" Type="http://schemas.openxmlformats.org/officeDocument/2006/relationships/image" Target="../media/image55.emf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34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microsoft.com/office/2007/relationships/hdphoto" Target="../media/hdphoto1.wdp"/><Relationship Id="rId9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9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6.png"/><Relationship Id="rId7" Type="http://schemas.openxmlformats.org/officeDocument/2006/relationships/image" Target="../media/image4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9.xml"/><Relationship Id="rId6" Type="http://schemas.microsoft.com/office/2007/relationships/hdphoto" Target="../media/hdphoto2.wdp"/><Relationship Id="rId5" Type="http://schemas.openxmlformats.org/officeDocument/2006/relationships/image" Target="../media/image42.png"/><Relationship Id="rId10" Type="http://schemas.microsoft.com/office/2007/relationships/hdphoto" Target="../media/hdphoto4.wdp"/><Relationship Id="rId4" Type="http://schemas.openxmlformats.org/officeDocument/2006/relationships/image" Target="../media/image27.png"/><Relationship Id="rId9" Type="http://schemas.openxmlformats.org/officeDocument/2006/relationships/image" Target="../media/image4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47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06FE0649-4568-1345-BBDA-AAA18E50D775}"/>
              </a:ext>
            </a:extLst>
          </p:cNvPr>
          <p:cNvSpPr/>
          <p:nvPr/>
        </p:nvSpPr>
        <p:spPr>
          <a:xfrm>
            <a:off x="0" y="0"/>
            <a:ext cx="8855242" cy="6858000"/>
          </a:xfrm>
          <a:prstGeom prst="rect">
            <a:avLst/>
          </a:prstGeom>
          <a:gradFill>
            <a:gsLst>
              <a:gs pos="100000">
                <a:schemeClr val="accent2"/>
              </a:gs>
              <a:gs pos="0">
                <a:schemeClr val="accent3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0" y="0"/>
            <a:ext cx="8855242" cy="6858000"/>
          </a:xfrm>
          <a:prstGeom prst="rect">
            <a:avLst/>
          </a:prstGeom>
          <a:gradFill>
            <a:gsLst>
              <a:gs pos="100000">
                <a:schemeClr val="accent2"/>
              </a:gs>
              <a:gs pos="0">
                <a:schemeClr val="accent3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19009" y="533398"/>
            <a:ext cx="2509939" cy="718141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492368" y="1543643"/>
            <a:ext cx="3551923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5400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Welcome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92369" y="2480610"/>
            <a:ext cx="8362873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RIIO-ED2 </a:t>
            </a:r>
            <a:r>
              <a:rPr lang="en-US" sz="3600" dirty="0" smtClean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Business Plan: </a:t>
            </a:r>
          </a:p>
          <a:p>
            <a:r>
              <a:rPr lang="en-US" sz="3600" dirty="0" smtClean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first submission to Ofgem</a:t>
            </a:r>
            <a:endParaRPr lang="en-US" sz="360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92369" y="6047600"/>
            <a:ext cx="262597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21 July 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2021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BA671C1-EFCD-6C43-B373-FB098E05AE01}"/>
              </a:ext>
            </a:extLst>
          </p:cNvPr>
          <p:cNvSpPr txBox="1"/>
          <p:nvPr/>
        </p:nvSpPr>
        <p:spPr>
          <a:xfrm>
            <a:off x="10150027" y="6078377"/>
            <a:ext cx="1578921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400" dirty="0" err="1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westernpower.co.uk</a:t>
            </a:r>
            <a:endParaRPr lang="en-US" sz="1400" dirty="0">
              <a:solidFill>
                <a:schemeClr val="tx2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AE2E6CE-DCE2-3B4F-B984-0BDE84C9EC6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44370" y="5676525"/>
            <a:ext cx="302941" cy="30294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E53B1DF-5146-DF4B-B76C-C56CBFA5362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28948" y="5677995"/>
            <a:ext cx="300000" cy="3000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28A44AD-82D2-BB4A-8F14-1C0868EFBFE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78155" y="5676525"/>
            <a:ext cx="302941" cy="30294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8E53812-BD81-0040-8014-965D31D2159E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62733" y="5677995"/>
            <a:ext cx="300000" cy="30000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416F0790-BB59-8843-8951-0BC8C236FA5D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19009" y="5603446"/>
            <a:ext cx="695378" cy="69037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AA03712-A90A-DD4A-BEA0-09D40BD1C876}"/>
              </a:ext>
            </a:extLst>
          </p:cNvPr>
          <p:cNvSpPr txBox="1"/>
          <p:nvPr/>
        </p:nvSpPr>
        <p:spPr>
          <a:xfrm>
            <a:off x="377292" y="3645008"/>
            <a:ext cx="608356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 webinar will begin in a few minutes.</a:t>
            </a:r>
          </a:p>
          <a:p>
            <a:endParaRPr lang="en-GB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Please use the Q&amp;A button to post your questions about the business plan.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will try to answer as many questions as possible at the end of presentation.</a:t>
            </a:r>
            <a:b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7890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 rot="10800000">
            <a:off x="364353" y="5854281"/>
            <a:ext cx="11195539" cy="54000"/>
          </a:xfrm>
          <a:prstGeom prst="rect">
            <a:avLst/>
          </a:prstGeom>
          <a:gradFill>
            <a:gsLst>
              <a:gs pos="0">
                <a:srgbClr val="4DB8A3"/>
              </a:gs>
              <a:gs pos="100000">
                <a:srgbClr val="2F6179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3231" y="6074284"/>
            <a:ext cx="1664677" cy="47629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92369" y="6354516"/>
            <a:ext cx="1355692" cy="18466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westernpower.co.uk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 flipV="1">
            <a:off x="0" y="-15732"/>
            <a:ext cx="12191999" cy="1293746"/>
          </a:xfrm>
          <a:prstGeom prst="rect">
            <a:avLst/>
          </a:prstGeom>
          <a:gradFill>
            <a:gsLst>
              <a:gs pos="0">
                <a:srgbClr val="2F6179"/>
              </a:gs>
              <a:gs pos="100000">
                <a:srgbClr val="4DB8A3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92368" y="436761"/>
            <a:ext cx="1119553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28600" lvl="0" indent="-228600">
              <a:spcBef>
                <a:spcPts val="1000"/>
              </a:spcBef>
            </a:pPr>
            <a:r>
              <a:rPr lang="en-US" sz="3600" b="1" dirty="0">
                <a:solidFill>
                  <a:srgbClr val="FFFFFF"/>
                </a:solidFill>
              </a:rPr>
              <a:t>Headlines of our plan </a:t>
            </a:r>
            <a:r>
              <a:rPr lang="en-US" sz="3600" b="1" i="1" dirty="0" smtClean="0">
                <a:solidFill>
                  <a:srgbClr val="FFFFFF"/>
                </a:solidFill>
              </a:rPr>
              <a:t>– Commitments (2)</a:t>
            </a:r>
            <a:endParaRPr lang="en-GB" sz="3600" b="1" i="1" dirty="0">
              <a:solidFill>
                <a:srgbClr val="FFFFFF"/>
              </a:solidFill>
            </a:endParaRPr>
          </a:p>
        </p:txBody>
      </p:sp>
      <p:sp>
        <p:nvSpPr>
          <p:cNvPr id="16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4704290" y="6264286"/>
            <a:ext cx="2743200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E740D0-88E9-FF4C-87D2-02E254C2EF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92369" y="1467746"/>
            <a:ext cx="11067522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200" b="1" dirty="0" smtClean="0">
                <a:solidFill>
                  <a:srgbClr val="4DB8A3"/>
                </a:solidFill>
                <a:latin typeface="Arial" charset="0"/>
                <a:ea typeface="Arial" charset="0"/>
                <a:cs typeface="Arial" charset="0"/>
              </a:rPr>
              <a:t>In addition to our 45 core commitments, we have made 162 wider commitments</a:t>
            </a:r>
            <a:endParaRPr kumimoji="0" lang="en-GB" sz="2200" b="1" i="0" u="none" strike="noStrike" kern="1200" cap="none" spc="0" normalizeH="0" baseline="0" noProof="0" dirty="0">
              <a:ln>
                <a:noFill/>
              </a:ln>
              <a:solidFill>
                <a:srgbClr val="4DB8A3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459286" y="1966423"/>
            <a:ext cx="11100605" cy="8617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342900" indent="-342900">
              <a:buClr>
                <a:srgbClr val="4DB8A3"/>
              </a:buClr>
              <a:buFont typeface="Arial" charset="0"/>
              <a:buChar char="•"/>
              <a:defRPr/>
            </a:pPr>
            <a:r>
              <a:rPr lang="en-GB" sz="1400" dirty="0" smtClean="0">
                <a:solidFill>
                  <a:srgbClr val="E7E6E6">
                    <a:lumMod val="25000"/>
                  </a:srgbClr>
                </a:solidFill>
                <a:latin typeface="Arial" charset="0"/>
                <a:ea typeface="Arial" charset="0"/>
                <a:cs typeface="Arial" charset="0"/>
              </a:rPr>
              <a:t>Detailed action plans, performance reporting metrics and overviews of the stakeholder insights that have driven our decisions are contained in our supplementary annexes and strategies</a:t>
            </a:r>
          </a:p>
          <a:p>
            <a:pPr marL="342900" indent="-342900">
              <a:buClr>
                <a:srgbClr val="4DB8A3"/>
              </a:buClr>
              <a:buFont typeface="Arial" charset="0"/>
              <a:buChar char="•"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Clr>
                <a:srgbClr val="4DB8A3"/>
              </a:buClr>
              <a:buFont typeface="Arial" charset="0"/>
              <a:buChar char="•"/>
              <a:defRPr/>
            </a:pPr>
            <a:r>
              <a:rPr lang="en-GB" sz="1400" dirty="0" smtClean="0">
                <a:solidFill>
                  <a:srgbClr val="E7E6E6">
                    <a:lumMod val="25000"/>
                  </a:srgbClr>
                </a:solidFill>
                <a:latin typeface="Arial" charset="0"/>
                <a:ea typeface="Arial" charset="0"/>
                <a:cs typeface="Arial" charset="0"/>
              </a:rPr>
              <a:t>For example (Customer vulnerability):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10025743" y="2959607"/>
            <a:ext cx="1531592" cy="2728671"/>
          </a:xfrm>
          <a:prstGeom prst="roundRect">
            <a:avLst>
              <a:gd name="adj" fmla="val 6261"/>
            </a:avLst>
          </a:prstGeom>
          <a:solidFill>
            <a:schemeClr val="bg1"/>
          </a:solidFill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i="1" dirty="0" smtClean="0">
                <a:solidFill>
                  <a:schemeClr val="accent2"/>
                </a:solidFill>
              </a:rPr>
              <a:t>     </a:t>
            </a:r>
            <a:r>
              <a:rPr lang="en-GB" b="1" dirty="0" smtClean="0">
                <a:solidFill>
                  <a:schemeClr val="accent2"/>
                </a:solidFill>
              </a:rPr>
              <a:t> reporting metrics</a:t>
            </a:r>
          </a:p>
        </p:txBody>
      </p:sp>
      <p:sp>
        <p:nvSpPr>
          <p:cNvPr id="20" name="Oval 19"/>
          <p:cNvSpPr/>
          <p:nvPr/>
        </p:nvSpPr>
        <p:spPr>
          <a:xfrm>
            <a:off x="10628693" y="3708984"/>
            <a:ext cx="360000" cy="360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GB" b="1" dirty="0"/>
              <a:t>2</a:t>
            </a:r>
            <a:r>
              <a:rPr lang="en-GB" b="1" dirty="0" smtClean="0"/>
              <a:t>2</a:t>
            </a:r>
            <a:endParaRPr lang="en-GB" b="1" dirty="0"/>
          </a:p>
        </p:txBody>
      </p:sp>
      <p:sp>
        <p:nvSpPr>
          <p:cNvPr id="22" name="Rounded Rectangle 21"/>
          <p:cNvSpPr/>
          <p:nvPr/>
        </p:nvSpPr>
        <p:spPr>
          <a:xfrm>
            <a:off x="4996542" y="2956286"/>
            <a:ext cx="4691743" cy="504000"/>
          </a:xfrm>
          <a:prstGeom prst="roundRect">
            <a:avLst>
              <a:gd name="adj" fmla="val 20322"/>
            </a:avLst>
          </a:prstGeom>
          <a:solidFill>
            <a:schemeClr val="bg1"/>
          </a:solidFill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i="1" dirty="0" smtClean="0">
                <a:solidFill>
                  <a:schemeClr val="accent5"/>
                </a:solidFill>
              </a:rPr>
              <a:t>     </a:t>
            </a:r>
            <a:r>
              <a:rPr lang="en-GB" b="1" dirty="0" smtClean="0">
                <a:solidFill>
                  <a:schemeClr val="accent5"/>
                </a:solidFill>
              </a:rPr>
              <a:t> </a:t>
            </a:r>
            <a:r>
              <a:rPr lang="en-GB" b="1" dirty="0" smtClean="0">
                <a:solidFill>
                  <a:schemeClr val="accent3"/>
                </a:solidFill>
              </a:rPr>
              <a:t>wider commitments</a:t>
            </a:r>
          </a:p>
        </p:txBody>
      </p:sp>
      <p:sp>
        <p:nvSpPr>
          <p:cNvPr id="23" name="Oval 22"/>
          <p:cNvSpPr/>
          <p:nvPr/>
        </p:nvSpPr>
        <p:spPr>
          <a:xfrm>
            <a:off x="6047065" y="3041403"/>
            <a:ext cx="360000" cy="3600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GB" b="1" dirty="0" smtClean="0"/>
              <a:t>39</a:t>
            </a:r>
            <a:endParaRPr lang="en-GB" b="1" dirty="0"/>
          </a:p>
        </p:txBody>
      </p:sp>
      <p:sp>
        <p:nvSpPr>
          <p:cNvPr id="32" name="Rounded Rectangle 31"/>
          <p:cNvSpPr/>
          <p:nvPr/>
        </p:nvSpPr>
        <p:spPr>
          <a:xfrm>
            <a:off x="827648" y="2959608"/>
            <a:ext cx="3876642" cy="504000"/>
          </a:xfrm>
          <a:prstGeom prst="roundRect">
            <a:avLst>
              <a:gd name="adj" fmla="val 20322"/>
            </a:avLst>
          </a:prstGeom>
          <a:solidFill>
            <a:schemeClr val="bg1"/>
          </a:solidFill>
          <a:ln w="1905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i="1" dirty="0" smtClean="0">
                <a:solidFill>
                  <a:schemeClr val="accent5"/>
                </a:solidFill>
              </a:rPr>
              <a:t>     </a:t>
            </a:r>
            <a:r>
              <a:rPr lang="en-GB" dirty="0" smtClean="0">
                <a:solidFill>
                  <a:schemeClr val="accent5"/>
                </a:solidFill>
              </a:rPr>
              <a:t> </a:t>
            </a:r>
            <a:r>
              <a:rPr lang="en-GB" b="1" dirty="0" smtClean="0">
                <a:solidFill>
                  <a:schemeClr val="accent5"/>
                </a:solidFill>
              </a:rPr>
              <a:t>core commitments</a:t>
            </a:r>
          </a:p>
        </p:txBody>
      </p:sp>
      <p:sp>
        <p:nvSpPr>
          <p:cNvPr id="33" name="Oval 32"/>
          <p:cNvSpPr/>
          <p:nvPr/>
        </p:nvSpPr>
        <p:spPr>
          <a:xfrm>
            <a:off x="1515661" y="3040933"/>
            <a:ext cx="360000" cy="3600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5</a:t>
            </a:r>
            <a:endParaRPr lang="en-GB" b="1" dirty="0"/>
          </a:p>
        </p:txBody>
      </p:sp>
      <p:sp>
        <p:nvSpPr>
          <p:cNvPr id="37" name="Rounded Rectangle 36"/>
          <p:cNvSpPr/>
          <p:nvPr/>
        </p:nvSpPr>
        <p:spPr>
          <a:xfrm>
            <a:off x="827648" y="3578291"/>
            <a:ext cx="3876642" cy="2109988"/>
          </a:xfrm>
          <a:prstGeom prst="roundRect">
            <a:avLst>
              <a:gd name="adj" fmla="val 4481"/>
            </a:avLst>
          </a:prstGeom>
          <a:solidFill>
            <a:schemeClr val="bg1"/>
          </a:solidFill>
          <a:ln w="1905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fontAlgn="ctr"/>
            <a:r>
              <a:rPr lang="en-GB" sz="1100" dirty="0" smtClean="0">
                <a:solidFill>
                  <a:srgbClr val="70208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For example:</a:t>
            </a:r>
          </a:p>
          <a:p>
            <a:pPr fontAlgn="ctr"/>
            <a:endParaRPr lang="en-GB" sz="700" b="1" dirty="0">
              <a:solidFill>
                <a:srgbClr val="702082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271463" indent="-271463" fontAlgn="ctr"/>
            <a:r>
              <a:rPr lang="en-GB" sz="1100" dirty="0" smtClean="0">
                <a:solidFill>
                  <a:srgbClr val="70208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(#6) Proactively </a:t>
            </a:r>
            <a:r>
              <a:rPr lang="en-GB" sz="1100" dirty="0">
                <a:solidFill>
                  <a:srgbClr val="70208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contact over 2 million Priority Service Register customers once every two years </a:t>
            </a:r>
            <a:r>
              <a:rPr lang="en-GB" sz="1100" dirty="0" smtClean="0">
                <a:solidFill>
                  <a:srgbClr val="70208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(60</a:t>
            </a:r>
            <a:r>
              <a:rPr lang="en-GB" sz="1100" dirty="0">
                <a:solidFill>
                  <a:srgbClr val="70208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% via direct telephone call) to remind them of the services we provide and update their records.</a:t>
            </a:r>
            <a:endParaRPr lang="en-GB" sz="1100" dirty="0">
              <a:latin typeface="Arial" panose="020B0604020202020204" pitchFamily="34" charset="0"/>
            </a:endParaRPr>
          </a:p>
          <a:p>
            <a:pPr fontAlgn="ctr"/>
            <a:endParaRPr lang="en-GB" sz="700" dirty="0" smtClean="0">
              <a:solidFill>
                <a:srgbClr val="702082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271463" indent="-271463" fontAlgn="ctr"/>
            <a:r>
              <a:rPr lang="en-GB" sz="1100" dirty="0">
                <a:solidFill>
                  <a:srgbClr val="70208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(#9) Support 113,000 fuel poor customers to save £60 million on their energy bills over RIIO-ED2.</a:t>
            </a:r>
          </a:p>
          <a:p>
            <a:pPr marL="271463" indent="-271463" fontAlgn="ctr"/>
            <a:endParaRPr lang="en-GB" sz="700" dirty="0">
              <a:solidFill>
                <a:srgbClr val="702082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271463" indent="-271463" fontAlgn="ctr"/>
            <a:r>
              <a:rPr lang="en-GB" sz="1100" dirty="0">
                <a:solidFill>
                  <a:srgbClr val="70208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(#10) 600,000 Priority Services Register customers to be offered a bespoke smart energy action plan each year.</a:t>
            </a:r>
          </a:p>
        </p:txBody>
      </p:sp>
      <p:sp>
        <p:nvSpPr>
          <p:cNvPr id="38" name="Rounded Rectangle 37"/>
          <p:cNvSpPr/>
          <p:nvPr/>
        </p:nvSpPr>
        <p:spPr>
          <a:xfrm>
            <a:off x="4996542" y="3578291"/>
            <a:ext cx="4691743" cy="2109988"/>
          </a:xfrm>
          <a:prstGeom prst="roundRect">
            <a:avLst>
              <a:gd name="adj" fmla="val 4481"/>
            </a:avLst>
          </a:prstGeom>
          <a:solidFill>
            <a:schemeClr val="bg1"/>
          </a:solidFill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fontAlgn="ctr"/>
            <a:r>
              <a:rPr lang="en-GB" sz="1100" dirty="0" smtClean="0">
                <a:solidFill>
                  <a:schemeClr val="accent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For example:</a:t>
            </a:r>
          </a:p>
          <a:p>
            <a:pPr fontAlgn="ctr"/>
            <a:endParaRPr lang="en-GB" sz="500" b="1" dirty="0">
              <a:solidFill>
                <a:schemeClr val="accent3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271463" indent="-271463" fontAlgn="ctr"/>
            <a:r>
              <a:rPr lang="en-GB" sz="1100" dirty="0" smtClean="0">
                <a:solidFill>
                  <a:schemeClr val="accent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(#20) Model </a:t>
            </a:r>
            <a:r>
              <a:rPr lang="en-GB" sz="1100" dirty="0">
                <a:solidFill>
                  <a:schemeClr val="accent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 capabilities of vulnerable customers to participate in a smart, low carbon future, and then: calibrate existing schemes; design and implement new interventions to support </a:t>
            </a:r>
            <a:r>
              <a:rPr lang="en-GB" sz="1100" dirty="0" smtClean="0">
                <a:solidFill>
                  <a:schemeClr val="accent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participation. </a:t>
            </a:r>
          </a:p>
          <a:p>
            <a:pPr marL="271463" indent="-271463" fontAlgn="ctr"/>
            <a:endParaRPr lang="en-GB" sz="500" dirty="0">
              <a:solidFill>
                <a:schemeClr val="accent3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271463" indent="-271463" fontAlgn="ctr"/>
            <a:r>
              <a:rPr lang="en-GB" sz="1100" dirty="0" smtClean="0">
                <a:solidFill>
                  <a:schemeClr val="accent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(#26) Power </a:t>
            </a:r>
            <a:r>
              <a:rPr lang="en-GB" sz="1100" dirty="0">
                <a:solidFill>
                  <a:schemeClr val="accent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Up Smart </a:t>
            </a:r>
            <a:r>
              <a:rPr lang="en-GB" sz="1100" dirty="0" smtClean="0">
                <a:solidFill>
                  <a:schemeClr val="accent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scheme to tailored support for </a:t>
            </a:r>
            <a:r>
              <a:rPr lang="en-GB" sz="1100" dirty="0">
                <a:solidFill>
                  <a:schemeClr val="accent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PSR customers with smart meters. </a:t>
            </a:r>
            <a:endParaRPr lang="en-GB" sz="1100" dirty="0" smtClean="0">
              <a:solidFill>
                <a:schemeClr val="accent3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271463" indent="-271463" fontAlgn="ctr"/>
            <a:endParaRPr lang="en-GB" sz="500" dirty="0" smtClean="0">
              <a:solidFill>
                <a:schemeClr val="accent3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271463" indent="-271463" fontAlgn="ctr"/>
            <a:r>
              <a:rPr lang="en-GB" sz="1100" dirty="0" smtClean="0">
                <a:solidFill>
                  <a:schemeClr val="accent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(#28</a:t>
            </a:r>
            <a:r>
              <a:rPr lang="en-GB" sz="1100" dirty="0">
                <a:solidFill>
                  <a:schemeClr val="accent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 Annual fuel poverty innovation competition </a:t>
            </a:r>
            <a:r>
              <a:rPr lang="en-GB" sz="1100" dirty="0" smtClean="0">
                <a:solidFill>
                  <a:schemeClr val="accent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seeking </a:t>
            </a:r>
            <a:r>
              <a:rPr lang="en-GB" sz="1100" dirty="0">
                <a:solidFill>
                  <a:schemeClr val="accent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innovative projects to tackle fuel poverty</a:t>
            </a:r>
            <a:r>
              <a:rPr lang="en-GB" sz="1100" dirty="0" smtClean="0">
                <a:solidFill>
                  <a:schemeClr val="accent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  <a:p>
            <a:pPr marL="271463" indent="-271463" fontAlgn="ctr"/>
            <a:endParaRPr lang="en-GB" sz="500" dirty="0" smtClean="0">
              <a:solidFill>
                <a:schemeClr val="accent3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271463" indent="-271463" fontAlgn="ctr"/>
            <a:r>
              <a:rPr lang="en-GB" sz="1100" dirty="0" smtClean="0">
                <a:solidFill>
                  <a:schemeClr val="accent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(#</a:t>
            </a:r>
            <a:r>
              <a:rPr lang="en-GB" sz="1100" dirty="0">
                <a:solidFill>
                  <a:schemeClr val="accent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30) Every WPD innovation scheme will formally consider the impacts and opportunities for customers in vulnerable situations</a:t>
            </a:r>
            <a:r>
              <a:rPr lang="en-GB" sz="1100" dirty="0" smtClean="0">
                <a:solidFill>
                  <a:schemeClr val="accent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GB" sz="1100" dirty="0">
              <a:solidFill>
                <a:schemeClr val="accent3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5915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ed Rectangle 19"/>
          <p:cNvSpPr/>
          <p:nvPr/>
        </p:nvSpPr>
        <p:spPr>
          <a:xfrm>
            <a:off x="8169214" y="2303253"/>
            <a:ext cx="3507673" cy="3174520"/>
          </a:xfrm>
          <a:prstGeom prst="roundRect">
            <a:avLst>
              <a:gd name="adj" fmla="val 2056"/>
            </a:avLst>
          </a:prstGeom>
          <a:solidFill>
            <a:schemeClr val="bg1"/>
          </a:solidFill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GB" b="1" i="1" dirty="0" smtClean="0">
                <a:solidFill>
                  <a:schemeClr val="accent2"/>
                </a:solidFill>
              </a:rPr>
              <a:t>     </a:t>
            </a:r>
            <a:r>
              <a:rPr lang="en-GB" b="1" dirty="0" smtClean="0">
                <a:solidFill>
                  <a:schemeClr val="accent2"/>
                </a:solidFill>
              </a:rPr>
              <a:t> </a:t>
            </a:r>
            <a:r>
              <a:rPr lang="en-GB" b="1" dirty="0" smtClean="0">
                <a:solidFill>
                  <a:schemeClr val="accent2"/>
                </a:solidFill>
              </a:rPr>
              <a:t>Plus a clear focus on the business carbon footprint of our own business:</a:t>
            </a:r>
            <a:endParaRPr lang="en-GB" b="1" dirty="0" smtClean="0">
              <a:solidFill>
                <a:schemeClr val="accent2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 rot="10800000">
            <a:off x="492369" y="5565485"/>
            <a:ext cx="11195539" cy="54000"/>
          </a:xfrm>
          <a:prstGeom prst="rect">
            <a:avLst/>
          </a:prstGeom>
          <a:gradFill>
            <a:gsLst>
              <a:gs pos="0">
                <a:srgbClr val="4DB8A3"/>
              </a:gs>
              <a:gs pos="100000">
                <a:srgbClr val="2F6179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3231" y="6074284"/>
            <a:ext cx="1664677" cy="476296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492369" y="6133557"/>
            <a:ext cx="433854" cy="195122"/>
            <a:chOff x="5435600" y="3558786"/>
            <a:chExt cx="1151576" cy="517913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35600" y="3558786"/>
              <a:ext cx="517913" cy="517913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69263" y="3563814"/>
              <a:ext cx="517913" cy="512885"/>
            </a:xfrm>
            <a:prstGeom prst="rect">
              <a:avLst/>
            </a:prstGeom>
          </p:spPr>
        </p:pic>
      </p:grpSp>
      <p:sp>
        <p:nvSpPr>
          <p:cNvPr id="11" name="Rectangle 10"/>
          <p:cNvSpPr/>
          <p:nvPr/>
        </p:nvSpPr>
        <p:spPr>
          <a:xfrm>
            <a:off x="492369" y="6354516"/>
            <a:ext cx="1355692" cy="18466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westernpower.co.uk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 flipV="1">
            <a:off x="0" y="-15732"/>
            <a:ext cx="12191999" cy="1293746"/>
          </a:xfrm>
          <a:prstGeom prst="rect">
            <a:avLst/>
          </a:prstGeom>
          <a:gradFill>
            <a:gsLst>
              <a:gs pos="0">
                <a:srgbClr val="2F6179"/>
              </a:gs>
              <a:gs pos="100000">
                <a:srgbClr val="4DB8A3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92368" y="436761"/>
            <a:ext cx="11583518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28600" lvl="0" indent="-228600">
              <a:spcBef>
                <a:spcPts val="1000"/>
              </a:spcBef>
            </a:pPr>
            <a:r>
              <a:rPr lang="en-US" sz="3600" b="1" dirty="0">
                <a:solidFill>
                  <a:srgbClr val="FFFFFF"/>
                </a:solidFill>
              </a:rPr>
              <a:t>Headlines of our plan </a:t>
            </a:r>
            <a:r>
              <a:rPr lang="en-US" sz="3600" b="1" i="1" dirty="0" smtClean="0">
                <a:solidFill>
                  <a:srgbClr val="FFFFFF"/>
                </a:solidFill>
              </a:rPr>
              <a:t>– </a:t>
            </a:r>
            <a:r>
              <a:rPr lang="en-US" sz="3200" b="1" i="1" dirty="0" smtClean="0">
                <a:solidFill>
                  <a:srgbClr val="FFFFFF"/>
                </a:solidFill>
              </a:rPr>
              <a:t>An example topic: Environment</a:t>
            </a:r>
            <a:endParaRPr lang="en-GB" sz="3200" b="1" i="1" dirty="0">
              <a:solidFill>
                <a:srgbClr val="FFFFFF"/>
              </a:solidFill>
            </a:endParaRPr>
          </a:p>
        </p:txBody>
      </p:sp>
      <p:sp>
        <p:nvSpPr>
          <p:cNvPr id="16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4704290" y="6264286"/>
            <a:ext cx="2743200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E740D0-88E9-FF4C-87D2-02E254C2EF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35073" y="2216765"/>
            <a:ext cx="7220073" cy="2215991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>
            <a:spAutoFit/>
          </a:bodyPr>
          <a:lstStyle/>
          <a:p>
            <a:pPr>
              <a:buClr>
                <a:srgbClr val="4DB8A3"/>
              </a:buClr>
              <a:defRPr/>
            </a:pPr>
            <a:endParaRPr lang="en-GB" sz="800" b="1" dirty="0" smtClean="0">
              <a:solidFill>
                <a:schemeClr val="accent3"/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Clr>
                <a:srgbClr val="4DB8A3"/>
              </a:buClr>
              <a:buFont typeface="Arial" panose="020B0604020202020204" pitchFamily="34" charset="0"/>
              <a:buChar char="•"/>
              <a:defRPr/>
            </a:pPr>
            <a:r>
              <a:rPr lang="en-GB" sz="1400" dirty="0" smtClean="0">
                <a:solidFill>
                  <a:srgbClr val="E7E6E6">
                    <a:lumMod val="25000"/>
                  </a:srgbClr>
                </a:solidFill>
                <a:latin typeface="Arial" charset="0"/>
                <a:ea typeface="Arial" charset="0"/>
                <a:cs typeface="Arial" charset="0"/>
              </a:rPr>
              <a:t>We </a:t>
            </a:r>
            <a:r>
              <a:rPr lang="en-GB" sz="1400" dirty="0">
                <a:solidFill>
                  <a:srgbClr val="E7E6E6">
                    <a:lumMod val="25000"/>
                  </a:srgbClr>
                </a:solidFill>
                <a:latin typeface="Arial" charset="0"/>
                <a:ea typeface="Arial" charset="0"/>
                <a:cs typeface="Arial" charset="0"/>
              </a:rPr>
              <a:t>plan to help connect up to </a:t>
            </a:r>
            <a:r>
              <a:rPr lang="en-GB" sz="1400" b="1" dirty="0" smtClean="0">
                <a:solidFill>
                  <a:srgbClr val="E7E6E6">
                    <a:lumMod val="25000"/>
                  </a:srgbClr>
                </a:solidFill>
                <a:latin typeface="Arial" charset="0"/>
                <a:ea typeface="Arial" charset="0"/>
                <a:cs typeface="Arial" charset="0"/>
              </a:rPr>
              <a:t>1.5 </a:t>
            </a:r>
            <a:r>
              <a:rPr lang="en-GB" sz="1400" b="1" dirty="0">
                <a:solidFill>
                  <a:srgbClr val="E7E6E6">
                    <a:lumMod val="25000"/>
                  </a:srgbClr>
                </a:solidFill>
                <a:latin typeface="Arial" charset="0"/>
                <a:ea typeface="Arial" charset="0"/>
                <a:cs typeface="Arial" charset="0"/>
              </a:rPr>
              <a:t>million electric vehicles </a:t>
            </a:r>
            <a:r>
              <a:rPr lang="en-GB" sz="1400" dirty="0">
                <a:solidFill>
                  <a:srgbClr val="E7E6E6">
                    <a:lumMod val="25000"/>
                  </a:srgbClr>
                </a:solidFill>
                <a:latin typeface="Arial" charset="0"/>
                <a:ea typeface="Arial" charset="0"/>
                <a:cs typeface="Arial" charset="0"/>
              </a:rPr>
              <a:t>and </a:t>
            </a:r>
            <a:r>
              <a:rPr lang="en-GB" sz="1400" b="1" dirty="0">
                <a:solidFill>
                  <a:srgbClr val="E7E6E6">
                    <a:lumMod val="25000"/>
                  </a:srgbClr>
                </a:solidFill>
                <a:latin typeface="Arial" charset="0"/>
                <a:ea typeface="Arial" charset="0"/>
                <a:cs typeface="Arial" charset="0"/>
              </a:rPr>
              <a:t>600,000 heat pumps.</a:t>
            </a:r>
          </a:p>
          <a:p>
            <a:pPr marL="342900" indent="-342900">
              <a:buClr>
                <a:srgbClr val="4DB8A3"/>
              </a:buClr>
              <a:buFont typeface="Arial" panose="020B0604020202020204" pitchFamily="34" charset="0"/>
              <a:buChar char="•"/>
              <a:defRPr/>
            </a:pPr>
            <a:endParaRPr lang="en-GB" sz="600" dirty="0">
              <a:solidFill>
                <a:srgbClr val="E7E6E6">
                  <a:lumMod val="25000"/>
                </a:srgbClr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Clr>
                <a:srgbClr val="4DB8A3"/>
              </a:buClr>
              <a:buFont typeface="Arial" panose="020B0604020202020204" pitchFamily="34" charset="0"/>
              <a:buChar char="•"/>
              <a:defRPr/>
            </a:pPr>
            <a:r>
              <a:rPr lang="en-GB" sz="1400" dirty="0" smtClean="0">
                <a:solidFill>
                  <a:srgbClr val="E7E6E6">
                    <a:lumMod val="25000"/>
                  </a:srgbClr>
                </a:solidFill>
                <a:latin typeface="Arial" charset="0"/>
                <a:ea typeface="Arial" charset="0"/>
                <a:cs typeface="Arial" charset="0"/>
              </a:rPr>
              <a:t>We will work </a:t>
            </a:r>
            <a:r>
              <a:rPr lang="en-GB" sz="1400" dirty="0">
                <a:solidFill>
                  <a:srgbClr val="E7E6E6">
                    <a:lumMod val="25000"/>
                  </a:srgbClr>
                </a:solidFill>
                <a:latin typeface="Arial" charset="0"/>
                <a:ea typeface="Arial" charset="0"/>
                <a:cs typeface="Arial" charset="0"/>
              </a:rPr>
              <a:t>closely with local authorities </a:t>
            </a:r>
            <a:r>
              <a:rPr lang="en-GB" sz="1400" dirty="0" smtClean="0">
                <a:solidFill>
                  <a:srgbClr val="E7E6E6">
                    <a:lumMod val="25000"/>
                  </a:srgbClr>
                </a:solidFill>
                <a:latin typeface="Arial" charset="0"/>
                <a:ea typeface="Arial" charset="0"/>
                <a:cs typeface="Arial" charset="0"/>
              </a:rPr>
              <a:t>and other </a:t>
            </a:r>
            <a:r>
              <a:rPr lang="en-GB" sz="1400" dirty="0">
                <a:solidFill>
                  <a:srgbClr val="E7E6E6">
                    <a:lumMod val="25000"/>
                  </a:srgbClr>
                </a:solidFill>
                <a:latin typeface="Arial" charset="0"/>
                <a:ea typeface="Arial" charset="0"/>
                <a:cs typeface="Arial" charset="0"/>
              </a:rPr>
              <a:t>stakeholders to </a:t>
            </a:r>
            <a:r>
              <a:rPr lang="en-GB" sz="1400" dirty="0" smtClean="0">
                <a:solidFill>
                  <a:srgbClr val="E7E6E6">
                    <a:lumMod val="25000"/>
                  </a:srgbClr>
                </a:solidFill>
                <a:latin typeface="Arial" charset="0"/>
                <a:ea typeface="Arial" charset="0"/>
                <a:cs typeface="Arial" charset="0"/>
              </a:rPr>
              <a:t>ensure </a:t>
            </a:r>
            <a:r>
              <a:rPr lang="en-GB" sz="1400" dirty="0">
                <a:solidFill>
                  <a:srgbClr val="E7E6E6">
                    <a:lumMod val="25000"/>
                  </a:srgbClr>
                </a:solidFill>
                <a:latin typeface="Arial" charset="0"/>
                <a:ea typeface="Arial" charset="0"/>
                <a:cs typeface="Arial" charset="0"/>
              </a:rPr>
              <a:t>our forecasts reflect </a:t>
            </a:r>
            <a:r>
              <a:rPr lang="en-GB" sz="1400" dirty="0" smtClean="0">
                <a:solidFill>
                  <a:srgbClr val="E7E6E6">
                    <a:lumMod val="25000"/>
                  </a:srgbClr>
                </a:solidFill>
                <a:latin typeface="Arial" charset="0"/>
                <a:ea typeface="Arial" charset="0"/>
                <a:cs typeface="Arial" charset="0"/>
              </a:rPr>
              <a:t>regional </a:t>
            </a:r>
            <a:r>
              <a:rPr lang="en-GB" sz="1400" dirty="0">
                <a:solidFill>
                  <a:srgbClr val="E7E6E6">
                    <a:lumMod val="25000"/>
                  </a:srgbClr>
                </a:solidFill>
                <a:latin typeface="Arial" charset="0"/>
                <a:ea typeface="Arial" charset="0"/>
                <a:cs typeface="Arial" charset="0"/>
              </a:rPr>
              <a:t>low </a:t>
            </a:r>
            <a:r>
              <a:rPr lang="en-GB" sz="1400" dirty="0" smtClean="0">
                <a:solidFill>
                  <a:srgbClr val="E7E6E6">
                    <a:lumMod val="25000"/>
                  </a:srgbClr>
                </a:solidFill>
                <a:latin typeface="Arial" charset="0"/>
                <a:ea typeface="Arial" charset="0"/>
                <a:cs typeface="Arial" charset="0"/>
              </a:rPr>
              <a:t>carbon plans</a:t>
            </a:r>
            <a:r>
              <a:rPr lang="en-GB" sz="1400" dirty="0">
                <a:solidFill>
                  <a:srgbClr val="E7E6E6">
                    <a:lumMod val="25000"/>
                  </a:srgbClr>
                </a:solidFill>
                <a:latin typeface="Arial" charset="0"/>
                <a:ea typeface="Arial" charset="0"/>
                <a:cs typeface="Arial" charset="0"/>
              </a:rPr>
              <a:t>. </a:t>
            </a:r>
          </a:p>
          <a:p>
            <a:pPr marL="342900" indent="-342900">
              <a:buClr>
                <a:srgbClr val="4DB8A3"/>
              </a:buClr>
              <a:buFont typeface="Arial" panose="020B0604020202020204" pitchFamily="34" charset="0"/>
              <a:buChar char="•"/>
              <a:defRPr/>
            </a:pPr>
            <a:endParaRPr lang="en-GB" sz="600" dirty="0" smtClean="0">
              <a:solidFill>
                <a:srgbClr val="E7E6E6">
                  <a:lumMod val="25000"/>
                </a:srgbClr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Clr>
                <a:srgbClr val="4DB8A3"/>
              </a:buClr>
              <a:buFont typeface="Arial" panose="020B0604020202020204" pitchFamily="34" charset="0"/>
              <a:buChar char="•"/>
              <a:defRPr/>
            </a:pPr>
            <a:r>
              <a:rPr lang="en-GB" sz="1400" dirty="0" smtClean="0">
                <a:solidFill>
                  <a:srgbClr val="E7E6E6">
                    <a:lumMod val="25000"/>
                  </a:srgbClr>
                </a:solidFill>
                <a:latin typeface="Arial" charset="0"/>
                <a:ea typeface="Arial" charset="0"/>
                <a:cs typeface="Arial" charset="0"/>
              </a:rPr>
              <a:t>We </a:t>
            </a:r>
            <a:r>
              <a:rPr lang="en-GB" sz="1400" dirty="0">
                <a:solidFill>
                  <a:srgbClr val="E7E6E6">
                    <a:lumMod val="25000"/>
                  </a:srgbClr>
                </a:solidFill>
                <a:latin typeface="Arial" charset="0"/>
                <a:ea typeface="Arial" charset="0"/>
                <a:cs typeface="Arial" charset="0"/>
              </a:rPr>
              <a:t>have </a:t>
            </a:r>
            <a:r>
              <a:rPr lang="en-GB" sz="1400" dirty="0" smtClean="0">
                <a:solidFill>
                  <a:srgbClr val="E7E6E6">
                    <a:lumMod val="25000"/>
                  </a:srgbClr>
                </a:solidFill>
                <a:latin typeface="Arial" charset="0"/>
                <a:ea typeface="Arial" charset="0"/>
                <a:cs typeface="Arial" charset="0"/>
              </a:rPr>
              <a:t>already successfully established flexibility </a:t>
            </a:r>
            <a:r>
              <a:rPr lang="en-GB" sz="1400" dirty="0">
                <a:solidFill>
                  <a:srgbClr val="E7E6E6">
                    <a:lumMod val="25000"/>
                  </a:srgbClr>
                </a:solidFill>
                <a:latin typeface="Arial" charset="0"/>
                <a:ea typeface="Arial" charset="0"/>
                <a:cs typeface="Arial" charset="0"/>
              </a:rPr>
              <a:t>markets and procured the highest amount of flexibility of all UK DNOs.</a:t>
            </a:r>
          </a:p>
          <a:p>
            <a:pPr marL="342900" indent="-342900">
              <a:buClr>
                <a:srgbClr val="4DB8A3"/>
              </a:buClr>
              <a:buFont typeface="Arial" panose="020B0604020202020204" pitchFamily="34" charset="0"/>
              <a:buChar char="•"/>
              <a:defRPr/>
            </a:pPr>
            <a:endParaRPr lang="en-GB" sz="600" dirty="0" smtClean="0">
              <a:solidFill>
                <a:srgbClr val="E7E6E6">
                  <a:lumMod val="25000"/>
                </a:srgbClr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Clr>
                <a:srgbClr val="4DB8A3"/>
              </a:buClr>
              <a:buFont typeface="Arial" panose="020B0604020202020204" pitchFamily="34" charset="0"/>
              <a:buChar char="•"/>
              <a:defRPr/>
            </a:pPr>
            <a:r>
              <a:rPr lang="en-GB" sz="1400" dirty="0" smtClean="0">
                <a:solidFill>
                  <a:srgbClr val="E7E6E6">
                    <a:lumMod val="25000"/>
                  </a:srgbClr>
                </a:solidFill>
                <a:latin typeface="Arial" charset="0"/>
                <a:ea typeface="Arial" charset="0"/>
                <a:cs typeface="Arial" charset="0"/>
              </a:rPr>
              <a:t>This </a:t>
            </a:r>
            <a:r>
              <a:rPr lang="en-GB" sz="1400" dirty="0">
                <a:solidFill>
                  <a:srgbClr val="E7E6E6">
                    <a:lumMod val="25000"/>
                  </a:srgbClr>
                </a:solidFill>
                <a:latin typeface="Arial" charset="0"/>
                <a:ea typeface="Arial" charset="0"/>
                <a:cs typeface="Arial" charset="0"/>
              </a:rPr>
              <a:t>‘flexibility first’ approach will </a:t>
            </a:r>
            <a:r>
              <a:rPr lang="en-GB" sz="1400" dirty="0" smtClean="0">
                <a:solidFill>
                  <a:srgbClr val="E7E6E6">
                    <a:lumMod val="25000"/>
                  </a:srgbClr>
                </a:solidFill>
                <a:latin typeface="Arial" charset="0"/>
                <a:ea typeface="Arial" charset="0"/>
                <a:cs typeface="Arial" charset="0"/>
              </a:rPr>
              <a:t>drive </a:t>
            </a:r>
            <a:r>
              <a:rPr lang="en-GB" sz="1400" dirty="0">
                <a:solidFill>
                  <a:srgbClr val="E7E6E6">
                    <a:lumMod val="25000"/>
                  </a:srgbClr>
                </a:solidFill>
                <a:latin typeface="Arial" charset="0"/>
                <a:ea typeface="Arial" charset="0"/>
                <a:cs typeface="Arial" charset="0"/>
              </a:rPr>
              <a:t>the way we provide </a:t>
            </a:r>
            <a:r>
              <a:rPr lang="en-GB" sz="1400" dirty="0" smtClean="0">
                <a:solidFill>
                  <a:srgbClr val="E7E6E6">
                    <a:lumMod val="25000"/>
                  </a:srgbClr>
                </a:solidFill>
                <a:latin typeface="Arial" charset="0"/>
                <a:ea typeface="Arial" charset="0"/>
                <a:cs typeface="Arial" charset="0"/>
              </a:rPr>
              <a:t>capacity in </a:t>
            </a:r>
            <a:r>
              <a:rPr lang="en-GB" sz="1400" dirty="0">
                <a:solidFill>
                  <a:srgbClr val="E7E6E6">
                    <a:lumMod val="25000"/>
                  </a:srgbClr>
                </a:solidFill>
                <a:latin typeface="Arial" charset="0"/>
                <a:ea typeface="Arial" charset="0"/>
                <a:cs typeface="Arial" charset="0"/>
              </a:rPr>
              <a:t>RIIO-ED2. </a:t>
            </a:r>
          </a:p>
          <a:p>
            <a:pPr marL="342900" indent="-342900">
              <a:buClr>
                <a:srgbClr val="4DB8A3"/>
              </a:buClr>
              <a:buFont typeface="Arial" panose="020B0604020202020204" pitchFamily="34" charset="0"/>
              <a:buChar char="•"/>
              <a:defRPr/>
            </a:pPr>
            <a:endParaRPr lang="en-GB" sz="600" dirty="0" smtClean="0">
              <a:solidFill>
                <a:srgbClr val="E7E6E6">
                  <a:lumMod val="25000"/>
                </a:srgbClr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Clr>
                <a:srgbClr val="4DB8A3"/>
              </a:buClr>
              <a:buFont typeface="Arial" panose="020B0604020202020204" pitchFamily="34" charset="0"/>
              <a:buChar char="•"/>
              <a:defRPr/>
            </a:pPr>
            <a:r>
              <a:rPr lang="en-GB" sz="1400" dirty="0" smtClean="0">
                <a:solidFill>
                  <a:srgbClr val="E7E6E6">
                    <a:lumMod val="25000"/>
                  </a:srgbClr>
                </a:solidFill>
                <a:latin typeface="Arial" charset="0"/>
                <a:ea typeface="Arial" charset="0"/>
                <a:cs typeface="Arial" charset="0"/>
              </a:rPr>
              <a:t>Digitalising </a:t>
            </a:r>
            <a:r>
              <a:rPr lang="en-GB" sz="1400" dirty="0">
                <a:solidFill>
                  <a:srgbClr val="E7E6E6">
                    <a:lumMod val="25000"/>
                  </a:srgbClr>
                </a:solidFill>
                <a:latin typeface="Arial" charset="0"/>
                <a:ea typeface="Arial" charset="0"/>
                <a:cs typeface="Arial" charset="0"/>
              </a:rPr>
              <a:t>WPD’s data and </a:t>
            </a:r>
            <a:r>
              <a:rPr lang="en-GB" sz="1400" dirty="0" smtClean="0">
                <a:solidFill>
                  <a:srgbClr val="E7E6E6">
                    <a:lumMod val="25000"/>
                  </a:srgbClr>
                </a:solidFill>
                <a:latin typeface="Arial" charset="0"/>
                <a:ea typeface="Arial" charset="0"/>
                <a:cs typeface="Arial" charset="0"/>
              </a:rPr>
              <a:t>making it easily available will be </a:t>
            </a:r>
            <a:r>
              <a:rPr lang="en-GB" sz="1400" dirty="0" smtClean="0">
                <a:solidFill>
                  <a:srgbClr val="E7E6E6">
                    <a:lumMod val="25000"/>
                  </a:srgbClr>
                </a:solidFill>
                <a:latin typeface="Arial" charset="0"/>
                <a:ea typeface="Arial" charset="0"/>
                <a:cs typeface="Arial" charset="0"/>
              </a:rPr>
              <a:t>key - we </a:t>
            </a:r>
            <a:r>
              <a:rPr lang="en-GB" sz="1400" dirty="0" smtClean="0">
                <a:solidFill>
                  <a:srgbClr val="E7E6E6">
                    <a:lumMod val="25000"/>
                  </a:srgbClr>
                </a:solidFill>
                <a:latin typeface="Arial" charset="0"/>
                <a:ea typeface="Arial" charset="0"/>
                <a:cs typeface="Arial" charset="0"/>
              </a:rPr>
              <a:t>plan to </a:t>
            </a:r>
            <a:r>
              <a:rPr lang="en-GB" sz="1400" dirty="0">
                <a:solidFill>
                  <a:srgbClr val="E7E6E6">
                    <a:lumMod val="25000"/>
                  </a:srgbClr>
                </a:solidFill>
                <a:latin typeface="Arial" charset="0"/>
                <a:ea typeface="Arial" charset="0"/>
                <a:cs typeface="Arial" charset="0"/>
              </a:rPr>
              <a:t>spend an extra £106 million over five years </a:t>
            </a:r>
            <a:r>
              <a:rPr lang="en-GB" sz="1400" dirty="0" smtClean="0">
                <a:solidFill>
                  <a:srgbClr val="E7E6E6">
                    <a:lumMod val="25000"/>
                  </a:srgbClr>
                </a:solidFill>
                <a:latin typeface="Arial" charset="0"/>
                <a:ea typeface="Arial" charset="0"/>
                <a:cs typeface="Arial" charset="0"/>
              </a:rPr>
              <a:t>to </a:t>
            </a:r>
            <a:r>
              <a:rPr lang="en-GB" sz="1400" dirty="0">
                <a:solidFill>
                  <a:srgbClr val="E7E6E6">
                    <a:lumMod val="25000"/>
                  </a:srgbClr>
                </a:solidFill>
                <a:latin typeface="Arial" charset="0"/>
                <a:ea typeface="Arial" charset="0"/>
                <a:cs typeface="Arial" charset="0"/>
              </a:rPr>
              <a:t>create a </a:t>
            </a:r>
            <a:r>
              <a:rPr lang="en-GB" sz="1400" dirty="0" smtClean="0">
                <a:solidFill>
                  <a:srgbClr val="E7E6E6">
                    <a:lumMod val="25000"/>
                  </a:srgbClr>
                </a:solidFill>
                <a:latin typeface="Arial" charset="0"/>
                <a:ea typeface="Arial" charset="0"/>
                <a:cs typeface="Arial" charset="0"/>
              </a:rPr>
              <a:t>smarter, </a:t>
            </a:r>
            <a:r>
              <a:rPr lang="en-GB" sz="1400" dirty="0">
                <a:solidFill>
                  <a:srgbClr val="E7E6E6">
                    <a:lumMod val="25000"/>
                  </a:srgbClr>
                </a:solidFill>
                <a:latin typeface="Arial" charset="0"/>
                <a:ea typeface="Arial" charset="0"/>
                <a:cs typeface="Arial" charset="0"/>
              </a:rPr>
              <a:t>more secure, </a:t>
            </a:r>
            <a:r>
              <a:rPr lang="en-GB" sz="1400" dirty="0" smtClean="0">
                <a:solidFill>
                  <a:srgbClr val="E7E6E6">
                    <a:lumMod val="25000"/>
                  </a:srgbClr>
                </a:solidFill>
                <a:latin typeface="Arial" charset="0"/>
                <a:ea typeface="Arial" charset="0"/>
                <a:cs typeface="Arial" charset="0"/>
              </a:rPr>
              <a:t>digitalised network</a:t>
            </a:r>
            <a:r>
              <a:rPr lang="en-GB" sz="1400" dirty="0">
                <a:solidFill>
                  <a:srgbClr val="E7E6E6">
                    <a:lumMod val="25000"/>
                  </a:srgbClr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92369" y="1467746"/>
            <a:ext cx="8910423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200" b="1" dirty="0" smtClean="0">
                <a:solidFill>
                  <a:srgbClr val="4DB8A3"/>
                </a:solidFill>
                <a:latin typeface="Arial" charset="0"/>
                <a:ea typeface="Arial" charset="0"/>
                <a:cs typeface="Arial" charset="0"/>
              </a:rPr>
              <a:t>Ready to provide the capacity to facilitate the net zero aspirations of our local communities</a:t>
            </a:r>
            <a:endParaRPr kumimoji="0" lang="en-GB" sz="2200" b="1" i="0" u="none" strike="noStrike" kern="1200" cap="none" spc="0" normalizeH="0" baseline="0" noProof="0" dirty="0">
              <a:ln>
                <a:noFill/>
              </a:ln>
              <a:solidFill>
                <a:srgbClr val="4DB8A3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59199" y="3286948"/>
            <a:ext cx="3141040" cy="645568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59199" y="4007571"/>
            <a:ext cx="3141040" cy="645568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59199" y="4736821"/>
            <a:ext cx="3141040" cy="645568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770" b="-4288"/>
          <a:stretch/>
        </p:blipFill>
        <p:spPr>
          <a:xfrm>
            <a:off x="4519618" y="4555171"/>
            <a:ext cx="3141040" cy="855532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2368" y="4577343"/>
            <a:ext cx="3141040" cy="833360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91573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0767" y="2926648"/>
            <a:ext cx="5620193" cy="83440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 rot="10800000">
            <a:off x="492369" y="5565485"/>
            <a:ext cx="11195539" cy="54000"/>
          </a:xfrm>
          <a:prstGeom prst="rect">
            <a:avLst/>
          </a:prstGeom>
          <a:gradFill>
            <a:gsLst>
              <a:gs pos="0">
                <a:srgbClr val="4DB8A3"/>
              </a:gs>
              <a:gs pos="100000">
                <a:srgbClr val="2F6179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3231" y="6074284"/>
            <a:ext cx="1664677" cy="476296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492369" y="6133557"/>
            <a:ext cx="433854" cy="195122"/>
            <a:chOff x="5435600" y="3558786"/>
            <a:chExt cx="1151576" cy="517913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35600" y="3558786"/>
              <a:ext cx="517913" cy="517913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69263" y="3563814"/>
              <a:ext cx="517913" cy="512885"/>
            </a:xfrm>
            <a:prstGeom prst="rect">
              <a:avLst/>
            </a:prstGeom>
          </p:spPr>
        </p:pic>
      </p:grpSp>
      <p:sp>
        <p:nvSpPr>
          <p:cNvPr id="11" name="Rectangle 10"/>
          <p:cNvSpPr/>
          <p:nvPr/>
        </p:nvSpPr>
        <p:spPr>
          <a:xfrm>
            <a:off x="492369" y="6354516"/>
            <a:ext cx="1355692" cy="18466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westernpower.co.uk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 flipV="1">
            <a:off x="0" y="-15732"/>
            <a:ext cx="12191999" cy="1293746"/>
          </a:xfrm>
          <a:prstGeom prst="rect">
            <a:avLst/>
          </a:prstGeom>
          <a:gradFill>
            <a:gsLst>
              <a:gs pos="0">
                <a:srgbClr val="2F6179"/>
              </a:gs>
              <a:gs pos="100000">
                <a:srgbClr val="4DB8A3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92368" y="436761"/>
            <a:ext cx="1119553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28600" lvl="0" indent="-228600">
              <a:spcBef>
                <a:spcPts val="1000"/>
              </a:spcBef>
            </a:pPr>
            <a:r>
              <a:rPr lang="en-US" sz="3600" b="1" dirty="0">
                <a:solidFill>
                  <a:srgbClr val="FFFFFF"/>
                </a:solidFill>
              </a:rPr>
              <a:t>Headlines of our plan </a:t>
            </a:r>
            <a:r>
              <a:rPr lang="en-US" sz="3600" b="1" i="1" dirty="0">
                <a:solidFill>
                  <a:srgbClr val="FFFFFF"/>
                </a:solidFill>
              </a:rPr>
              <a:t>- Expenditure</a:t>
            </a:r>
            <a:endParaRPr lang="en-GB" sz="3600" b="1" i="1" dirty="0">
              <a:solidFill>
                <a:srgbClr val="FFFFFF"/>
              </a:solidFill>
            </a:endParaRPr>
          </a:p>
        </p:txBody>
      </p:sp>
      <p:sp>
        <p:nvSpPr>
          <p:cNvPr id="16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4704290" y="6264286"/>
            <a:ext cx="2743200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E740D0-88E9-FF4C-87D2-02E254C2EF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35075" y="1673300"/>
            <a:ext cx="5875885" cy="34932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buClr>
                <a:srgbClr val="4DB8A3"/>
              </a:buClr>
              <a:defRPr/>
            </a:pPr>
            <a:r>
              <a:rPr lang="en-GB" sz="1500" b="1" dirty="0" smtClean="0">
                <a:solidFill>
                  <a:schemeClr val="accent3"/>
                </a:solidFill>
                <a:latin typeface="Arial" charset="0"/>
                <a:ea typeface="Arial" charset="0"/>
                <a:cs typeface="Arial" charset="0"/>
              </a:rPr>
              <a:t>EXPENDITURE:</a:t>
            </a:r>
          </a:p>
          <a:p>
            <a:pPr>
              <a:buClr>
                <a:srgbClr val="4DB8A3"/>
              </a:buClr>
              <a:defRPr/>
            </a:pPr>
            <a:endParaRPr lang="en-GB" sz="800" b="1" dirty="0" smtClean="0">
              <a:solidFill>
                <a:schemeClr val="accent3"/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Clr>
                <a:srgbClr val="4DB8A3"/>
              </a:buClr>
              <a:buFont typeface="Arial" panose="020B0604020202020204" pitchFamily="34" charset="0"/>
              <a:buChar char="•"/>
              <a:defRPr/>
            </a:pPr>
            <a:r>
              <a:rPr lang="en-GB" sz="1500" b="1" dirty="0" smtClean="0">
                <a:solidFill>
                  <a:schemeClr val="accent5"/>
                </a:solidFill>
                <a:latin typeface="Arial" charset="0"/>
                <a:ea typeface="Arial" charset="0"/>
                <a:cs typeface="Arial" charset="0"/>
              </a:rPr>
              <a:t>We </a:t>
            </a:r>
            <a:r>
              <a:rPr lang="en-GB" sz="1500" b="1" dirty="0">
                <a:solidFill>
                  <a:schemeClr val="accent5"/>
                </a:solidFill>
                <a:latin typeface="Arial" charset="0"/>
                <a:ea typeface="Arial" charset="0"/>
                <a:cs typeface="Arial" charset="0"/>
              </a:rPr>
              <a:t>propose to invest around £</a:t>
            </a:r>
            <a:r>
              <a:rPr lang="en-GB" sz="1500" b="1" dirty="0" smtClean="0">
                <a:solidFill>
                  <a:schemeClr val="accent5"/>
                </a:solidFill>
                <a:latin typeface="Arial" charset="0"/>
                <a:ea typeface="Arial" charset="0"/>
                <a:cs typeface="Arial" charset="0"/>
              </a:rPr>
              <a:t>6.2 </a:t>
            </a:r>
            <a:r>
              <a:rPr lang="en-GB" sz="1500" b="1" dirty="0">
                <a:solidFill>
                  <a:schemeClr val="accent5"/>
                </a:solidFill>
                <a:latin typeface="Arial" charset="0"/>
                <a:ea typeface="Arial" charset="0"/>
                <a:cs typeface="Arial" charset="0"/>
              </a:rPr>
              <a:t>billion </a:t>
            </a:r>
            <a:r>
              <a:rPr lang="en-GB" sz="1500" dirty="0">
                <a:solidFill>
                  <a:srgbClr val="E7E6E6">
                    <a:lumMod val="25000"/>
                  </a:srgbClr>
                </a:solidFill>
                <a:latin typeface="Arial" charset="0"/>
                <a:ea typeface="Arial" charset="0"/>
                <a:cs typeface="Arial" charset="0"/>
              </a:rPr>
              <a:t>in the network </a:t>
            </a:r>
            <a:r>
              <a:rPr lang="en-GB" sz="1500" dirty="0" smtClean="0">
                <a:solidFill>
                  <a:srgbClr val="E7E6E6">
                    <a:lumMod val="25000"/>
                  </a:srgbClr>
                </a:solidFill>
                <a:latin typeface="Arial" charset="0"/>
                <a:ea typeface="Arial" charset="0"/>
                <a:cs typeface="Arial" charset="0"/>
              </a:rPr>
              <a:t>across the </a:t>
            </a:r>
            <a:r>
              <a:rPr lang="en-GB" sz="1500" dirty="0">
                <a:solidFill>
                  <a:srgbClr val="E7E6E6">
                    <a:lumMod val="25000"/>
                  </a:srgbClr>
                </a:solidFill>
                <a:latin typeface="Arial" charset="0"/>
                <a:ea typeface="Arial" charset="0"/>
                <a:cs typeface="Arial" charset="0"/>
              </a:rPr>
              <a:t>period 2023-2028 to deliver WPD’s current </a:t>
            </a:r>
            <a:r>
              <a:rPr lang="en-GB" sz="1500" dirty="0" smtClean="0">
                <a:solidFill>
                  <a:srgbClr val="E7E6E6">
                    <a:lumMod val="25000"/>
                  </a:srgbClr>
                </a:solidFill>
                <a:latin typeface="Arial" charset="0"/>
                <a:ea typeface="Arial" charset="0"/>
                <a:cs typeface="Arial" charset="0"/>
              </a:rPr>
              <a:t>view</a:t>
            </a:r>
          </a:p>
          <a:p>
            <a:pPr marL="342900" indent="-342900">
              <a:buClr>
                <a:srgbClr val="4DB8A3"/>
              </a:buClr>
              <a:buFont typeface="Arial" panose="020B0604020202020204" pitchFamily="34" charset="0"/>
              <a:buChar char="•"/>
              <a:defRPr/>
            </a:pPr>
            <a:endParaRPr lang="en-GB" sz="800" dirty="0">
              <a:solidFill>
                <a:srgbClr val="E7E6E6">
                  <a:lumMod val="25000"/>
                </a:srgbClr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Clr>
                <a:srgbClr val="4DB8A3"/>
              </a:buClr>
              <a:buFont typeface="Arial" panose="020B0604020202020204" pitchFamily="34" charset="0"/>
              <a:buChar char="•"/>
              <a:defRPr/>
            </a:pPr>
            <a:r>
              <a:rPr lang="en-GB" sz="1500" b="1" dirty="0">
                <a:solidFill>
                  <a:srgbClr val="E7E6E6">
                    <a:lumMod val="25000"/>
                  </a:srgbClr>
                </a:solidFill>
                <a:latin typeface="Arial" charset="0"/>
                <a:ea typeface="Arial" charset="0"/>
                <a:cs typeface="Arial" charset="0"/>
              </a:rPr>
              <a:t>This is an increase </a:t>
            </a:r>
            <a:r>
              <a:rPr lang="en-GB" sz="1500" b="1" dirty="0" smtClean="0">
                <a:solidFill>
                  <a:srgbClr val="E7E6E6">
                    <a:lumMod val="25000"/>
                  </a:srgbClr>
                </a:solidFill>
                <a:latin typeface="Arial" charset="0"/>
                <a:ea typeface="Arial" charset="0"/>
                <a:cs typeface="Arial" charset="0"/>
              </a:rPr>
              <a:t>of </a:t>
            </a:r>
            <a:r>
              <a:rPr lang="en-GB" sz="1500" b="1" dirty="0">
                <a:solidFill>
                  <a:srgbClr val="E7E6E6">
                    <a:lumMod val="25000"/>
                  </a:srgbClr>
                </a:solidFill>
                <a:latin typeface="Arial" charset="0"/>
                <a:ea typeface="Arial" charset="0"/>
                <a:cs typeface="Arial" charset="0"/>
              </a:rPr>
              <a:t>around </a:t>
            </a:r>
            <a:r>
              <a:rPr lang="en-GB" sz="1500" b="1" dirty="0" smtClean="0">
                <a:solidFill>
                  <a:srgbClr val="E7E6E6">
                    <a:lumMod val="25000"/>
                  </a:srgbClr>
                </a:solidFill>
                <a:latin typeface="Arial" charset="0"/>
                <a:ea typeface="Arial" charset="0"/>
                <a:cs typeface="Arial" charset="0"/>
              </a:rPr>
              <a:t>£939 million </a:t>
            </a:r>
            <a:r>
              <a:rPr lang="en-GB" sz="1500" dirty="0">
                <a:solidFill>
                  <a:srgbClr val="E7E6E6">
                    <a:lumMod val="25000"/>
                  </a:srgbClr>
                </a:solidFill>
                <a:latin typeface="Arial" charset="0"/>
                <a:ea typeface="Arial" charset="0"/>
                <a:cs typeface="Arial" charset="0"/>
              </a:rPr>
              <a:t>from current </a:t>
            </a:r>
            <a:r>
              <a:rPr lang="en-GB" sz="1500" dirty="0" smtClean="0">
                <a:solidFill>
                  <a:srgbClr val="E7E6E6">
                    <a:lumMod val="25000"/>
                  </a:srgbClr>
                </a:solidFill>
                <a:latin typeface="Arial" charset="0"/>
                <a:ea typeface="Arial" charset="0"/>
                <a:cs typeface="Arial" charset="0"/>
              </a:rPr>
              <a:t>levels</a:t>
            </a:r>
          </a:p>
          <a:p>
            <a:pPr marL="342900" indent="-342900">
              <a:buClr>
                <a:srgbClr val="4DB8A3"/>
              </a:buClr>
              <a:buFont typeface="Arial" panose="020B0604020202020204" pitchFamily="34" charset="0"/>
              <a:buChar char="•"/>
              <a:defRPr/>
            </a:pPr>
            <a:endParaRPr lang="en-GB" sz="1500" dirty="0" smtClean="0">
              <a:solidFill>
                <a:srgbClr val="E7E6E6">
                  <a:lumMod val="25000"/>
                </a:srgbClr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Clr>
                <a:srgbClr val="4DB8A3"/>
              </a:buClr>
              <a:buFont typeface="Arial" panose="020B0604020202020204" pitchFamily="34" charset="0"/>
              <a:buChar char="•"/>
              <a:defRPr/>
            </a:pPr>
            <a:endParaRPr lang="en-GB" sz="1500" dirty="0">
              <a:solidFill>
                <a:srgbClr val="E7E6E6">
                  <a:lumMod val="25000"/>
                </a:srgbClr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Clr>
                <a:srgbClr val="4DB8A3"/>
              </a:buClr>
              <a:buFont typeface="Arial" panose="020B0604020202020204" pitchFamily="34" charset="0"/>
              <a:buChar char="•"/>
              <a:defRPr/>
            </a:pPr>
            <a:endParaRPr lang="en-GB" sz="1500" dirty="0">
              <a:solidFill>
                <a:srgbClr val="E7E6E6">
                  <a:lumMod val="25000"/>
                </a:srgbClr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Clr>
                <a:srgbClr val="4DB8A3"/>
              </a:buClr>
              <a:buFont typeface="Arial" panose="020B0604020202020204" pitchFamily="34" charset="0"/>
              <a:buChar char="•"/>
              <a:defRPr/>
            </a:pPr>
            <a:endParaRPr lang="en-GB" sz="1500" dirty="0">
              <a:solidFill>
                <a:srgbClr val="E7E6E6">
                  <a:lumMod val="25000"/>
                </a:srgbClr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Clr>
                <a:srgbClr val="4DB8A3"/>
              </a:buClr>
              <a:buFont typeface="Arial" panose="020B0604020202020204" pitchFamily="34" charset="0"/>
              <a:buChar char="•"/>
              <a:defRPr/>
            </a:pPr>
            <a:endParaRPr lang="en-GB" sz="800" b="1" dirty="0">
              <a:solidFill>
                <a:srgbClr val="E7E6E6">
                  <a:lumMod val="25000"/>
                </a:srgbClr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Clr>
                <a:srgbClr val="4DB8A3"/>
              </a:buClr>
              <a:buFont typeface="Arial" panose="020B0604020202020204" pitchFamily="34" charset="0"/>
              <a:buChar char="•"/>
              <a:defRPr/>
            </a:pPr>
            <a:endParaRPr lang="en-GB" sz="1500" dirty="0" smtClean="0">
              <a:solidFill>
                <a:srgbClr val="E7E6E6">
                  <a:lumMod val="25000"/>
                </a:srgbClr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Clr>
                <a:srgbClr val="4DB8A3"/>
              </a:buClr>
              <a:buFont typeface="Arial" panose="020B0604020202020204" pitchFamily="34" charset="0"/>
              <a:buChar char="•"/>
              <a:defRPr/>
            </a:pPr>
            <a:r>
              <a:rPr lang="en-GB" sz="1500" dirty="0" smtClean="0">
                <a:solidFill>
                  <a:srgbClr val="E7E6E6">
                    <a:lumMod val="25000"/>
                  </a:srgbClr>
                </a:solidFill>
                <a:latin typeface="Arial" charset="0"/>
                <a:ea typeface="Arial" charset="0"/>
                <a:cs typeface="Arial" charset="0"/>
              </a:rPr>
              <a:t>This </a:t>
            </a:r>
            <a:r>
              <a:rPr lang="en-GB" sz="1500" dirty="0">
                <a:solidFill>
                  <a:srgbClr val="E7E6E6">
                    <a:lumMod val="25000"/>
                  </a:srgbClr>
                </a:solidFill>
                <a:latin typeface="Arial" charset="0"/>
                <a:ea typeface="Arial" charset="0"/>
                <a:cs typeface="Arial" charset="0"/>
              </a:rPr>
              <a:t>will result in significant benefits to customers and deliver the priorities of our stakeholders and the outcomes they </a:t>
            </a:r>
            <a:r>
              <a:rPr lang="en-GB" sz="1500" dirty="0" smtClean="0">
                <a:solidFill>
                  <a:srgbClr val="E7E6E6">
                    <a:lumMod val="25000"/>
                  </a:srgbClr>
                </a:solidFill>
                <a:latin typeface="Arial" charset="0"/>
                <a:ea typeface="Arial" charset="0"/>
                <a:cs typeface="Arial" charset="0"/>
              </a:rPr>
              <a:t>value</a:t>
            </a:r>
          </a:p>
          <a:p>
            <a:pPr marL="342900" indent="-342900">
              <a:buClr>
                <a:srgbClr val="4DB8A3"/>
              </a:buClr>
              <a:buFont typeface="Arial" panose="020B0604020202020204" pitchFamily="34" charset="0"/>
              <a:buChar char="•"/>
              <a:defRPr/>
            </a:pPr>
            <a:endParaRPr lang="en-GB" sz="800" dirty="0">
              <a:solidFill>
                <a:srgbClr val="E7E6E6">
                  <a:lumMod val="25000"/>
                </a:srgbClr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Clr>
                <a:srgbClr val="4DB8A3"/>
              </a:buClr>
              <a:buFont typeface="Arial" panose="020B0604020202020204" pitchFamily="34" charset="0"/>
              <a:buChar char="•"/>
              <a:defRPr/>
            </a:pPr>
            <a:r>
              <a:rPr lang="en-GB" sz="1500" dirty="0">
                <a:solidFill>
                  <a:srgbClr val="E7E6E6">
                    <a:lumMod val="25000"/>
                  </a:srgbClr>
                </a:solidFill>
                <a:latin typeface="Arial" charset="0"/>
                <a:ea typeface="Arial" charset="0"/>
                <a:cs typeface="Arial" charset="0"/>
              </a:rPr>
              <a:t>It will also move us towards the achievement of Net Zero carbon emissions in the </a:t>
            </a:r>
            <a:r>
              <a:rPr lang="en-GB" sz="1500" dirty="0" smtClean="0">
                <a:solidFill>
                  <a:srgbClr val="E7E6E6">
                    <a:lumMod val="25000"/>
                  </a:srgbClr>
                </a:solidFill>
                <a:latin typeface="Arial" charset="0"/>
                <a:ea typeface="Arial" charset="0"/>
                <a:cs typeface="Arial" charset="0"/>
              </a:rPr>
              <a:t>UK</a:t>
            </a:r>
            <a:endParaRPr lang="en-GB" sz="1500" dirty="0">
              <a:solidFill>
                <a:srgbClr val="E7E6E6">
                  <a:lumMod val="25000"/>
                </a:srgb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6885432" y="1664403"/>
            <a:ext cx="4839208" cy="429348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buClr>
                <a:srgbClr val="4DB8A3"/>
              </a:buClr>
              <a:defRPr/>
            </a:pPr>
            <a:r>
              <a:rPr lang="en-GB" sz="1500" b="1" dirty="0">
                <a:solidFill>
                  <a:schemeClr val="accent3"/>
                </a:solidFill>
                <a:latin typeface="Arial" charset="0"/>
                <a:ea typeface="Arial" charset="0"/>
                <a:cs typeface="Arial" charset="0"/>
              </a:rPr>
              <a:t>CUSTOMER BILLS</a:t>
            </a:r>
            <a:r>
              <a:rPr lang="en-GB" sz="1500" b="1" dirty="0" smtClean="0">
                <a:solidFill>
                  <a:schemeClr val="accent3"/>
                </a:solidFill>
                <a:latin typeface="Arial" charset="0"/>
                <a:ea typeface="Arial" charset="0"/>
                <a:cs typeface="Arial" charset="0"/>
              </a:rPr>
              <a:t>:</a:t>
            </a:r>
          </a:p>
          <a:p>
            <a:pPr>
              <a:buClr>
                <a:srgbClr val="4DB8A3"/>
              </a:buClr>
              <a:defRPr/>
            </a:pPr>
            <a:endParaRPr lang="en-GB" sz="800" b="1" dirty="0">
              <a:solidFill>
                <a:schemeClr val="accent3"/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Clr>
                <a:srgbClr val="4DB8A3"/>
              </a:buClr>
              <a:buFont typeface="Arial" panose="020B0604020202020204" pitchFamily="34" charset="0"/>
              <a:buChar char="•"/>
              <a:defRPr/>
            </a:pPr>
            <a:r>
              <a:rPr lang="en-GB" sz="1500" b="1" dirty="0">
                <a:solidFill>
                  <a:srgbClr val="E7E6E6">
                    <a:lumMod val="25000"/>
                  </a:srgbClr>
                </a:solidFill>
                <a:latin typeface="Arial" charset="0"/>
                <a:ea typeface="Arial" charset="0"/>
                <a:cs typeface="Arial" charset="0"/>
              </a:rPr>
              <a:t>Customers currently pay around £98 a year for the WPD portion of an average domestic electricity bill. </a:t>
            </a:r>
            <a:endParaRPr lang="en-GB" sz="1500" b="1" dirty="0" smtClean="0">
              <a:solidFill>
                <a:srgbClr val="E7E6E6">
                  <a:lumMod val="25000"/>
                </a:srgbClr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Clr>
                <a:srgbClr val="4DB8A3"/>
              </a:buClr>
              <a:buFont typeface="Arial" panose="020B0604020202020204" pitchFamily="34" charset="0"/>
              <a:buChar char="•"/>
              <a:defRPr/>
            </a:pPr>
            <a:endParaRPr lang="en-GB" sz="700" b="1" dirty="0">
              <a:solidFill>
                <a:srgbClr val="E7E6E6">
                  <a:lumMod val="25000"/>
                </a:srgbClr>
              </a:solidFill>
              <a:latin typeface="Arial" charset="0"/>
              <a:cs typeface="Arial" charset="0"/>
            </a:endParaRPr>
          </a:p>
          <a:p>
            <a:pPr marL="342900" indent="-342900">
              <a:buClr>
                <a:srgbClr val="4DB8A3"/>
              </a:buClr>
              <a:buFont typeface="Arial" panose="020B0604020202020204" pitchFamily="34" charset="0"/>
              <a:buChar char="•"/>
              <a:defRPr/>
            </a:pPr>
            <a:r>
              <a:rPr lang="en-GB" sz="1500" b="1" dirty="0" smtClean="0">
                <a:solidFill>
                  <a:schemeClr val="accent5"/>
                </a:solidFill>
              </a:rPr>
              <a:t>We </a:t>
            </a:r>
            <a:r>
              <a:rPr lang="en-GB" sz="1500" b="1" dirty="0">
                <a:solidFill>
                  <a:schemeClr val="accent5"/>
                </a:solidFill>
              </a:rPr>
              <a:t>expect this to remain </a:t>
            </a:r>
            <a:r>
              <a:rPr lang="en-GB" sz="1500" b="1" dirty="0" smtClean="0">
                <a:solidFill>
                  <a:schemeClr val="accent5"/>
                </a:solidFill>
              </a:rPr>
              <a:t>broadly at </a:t>
            </a:r>
            <a:r>
              <a:rPr lang="en-GB" sz="1500" b="1" dirty="0">
                <a:solidFill>
                  <a:schemeClr val="accent5"/>
                </a:solidFill>
              </a:rPr>
              <a:t>the same level in </a:t>
            </a:r>
            <a:r>
              <a:rPr lang="en-GB" sz="1500" b="1" dirty="0" smtClean="0">
                <a:solidFill>
                  <a:schemeClr val="accent5"/>
                </a:solidFill>
              </a:rPr>
              <a:t>RIIO-ED2 despite significant increases in expenditure and stretching service improvement targets.</a:t>
            </a:r>
          </a:p>
          <a:p>
            <a:r>
              <a:rPr lang="en-GB" sz="700" b="1" dirty="0" smtClean="0"/>
              <a:t>.</a:t>
            </a:r>
            <a:endParaRPr lang="en-GB" sz="700" b="1" dirty="0"/>
          </a:p>
          <a:p>
            <a:pPr marL="342900" indent="-342900">
              <a:buClr>
                <a:srgbClr val="4DB8A3"/>
              </a:buClr>
              <a:buFont typeface="Arial" panose="020B0604020202020204" pitchFamily="34" charset="0"/>
              <a:buChar char="•"/>
              <a:defRPr/>
            </a:pPr>
            <a:r>
              <a:rPr lang="en-GB" sz="1500" dirty="0">
                <a:solidFill>
                  <a:srgbClr val="E7E6E6">
                    <a:lumMod val="25000"/>
                  </a:srgbClr>
                </a:solidFill>
                <a:latin typeface="Arial" charset="0"/>
                <a:ea typeface="Arial" charset="0"/>
                <a:cs typeface="Arial" charset="0"/>
              </a:rPr>
              <a:t>We estimate the impact of the increased, would result in an approx. £1.52 increase on the average domestic bill</a:t>
            </a:r>
            <a:r>
              <a:rPr lang="en-GB" sz="1500" dirty="0" smtClean="0">
                <a:solidFill>
                  <a:srgbClr val="E7E6E6">
                    <a:lumMod val="25000"/>
                  </a:srgbClr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  <a:p>
            <a:pPr>
              <a:buClr>
                <a:srgbClr val="4DB8A3"/>
              </a:buClr>
              <a:defRPr/>
            </a:pPr>
            <a:endParaRPr lang="en-GB" sz="700" dirty="0">
              <a:solidFill>
                <a:srgbClr val="E7E6E6">
                  <a:lumMod val="25000"/>
                </a:srgbClr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Clr>
                <a:srgbClr val="4DB8A3"/>
              </a:buClr>
              <a:buFont typeface="Arial" panose="020B0604020202020204" pitchFamily="34" charset="0"/>
              <a:buChar char="•"/>
              <a:defRPr/>
            </a:pPr>
            <a:r>
              <a:rPr lang="en-GB" sz="1500" dirty="0">
                <a:solidFill>
                  <a:srgbClr val="E7E6E6">
                    <a:lumMod val="25000"/>
                  </a:srgbClr>
                </a:solidFill>
                <a:latin typeface="Arial" charset="0"/>
                <a:ea typeface="Arial" charset="0"/>
                <a:cs typeface="Arial" charset="0"/>
              </a:rPr>
              <a:t>However, we intend to offset this by our efficiencies, changes to the financing parameters and other aspects of the RIIO-ED2 framework.</a:t>
            </a:r>
          </a:p>
          <a:p>
            <a:endParaRPr lang="en-GB" sz="1600" b="1" dirty="0">
              <a:solidFill>
                <a:srgbClr val="E7E6E6">
                  <a:lumMod val="25000"/>
                </a:srgbClr>
              </a:solidFill>
              <a:latin typeface="Arial" charset="0"/>
              <a:ea typeface="Arial" charset="0"/>
              <a:cs typeface="Arial" charset="0"/>
            </a:endParaRPr>
          </a:p>
          <a:p>
            <a:endParaRPr lang="en-GB" sz="1600" b="1" dirty="0">
              <a:solidFill>
                <a:srgbClr val="E7E6E6">
                  <a:lumMod val="25000"/>
                </a:srgbClr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5165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 rot="10800000">
            <a:off x="492369" y="5855045"/>
            <a:ext cx="11195539" cy="54000"/>
          </a:xfrm>
          <a:prstGeom prst="rect">
            <a:avLst/>
          </a:prstGeom>
          <a:gradFill>
            <a:gsLst>
              <a:gs pos="0">
                <a:srgbClr val="4DB8A3"/>
              </a:gs>
              <a:gs pos="100000">
                <a:srgbClr val="2F6179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3231" y="6074284"/>
            <a:ext cx="1664677" cy="476296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492369" y="6133557"/>
            <a:ext cx="433854" cy="195122"/>
            <a:chOff x="5435600" y="3558786"/>
            <a:chExt cx="1151576" cy="517913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35600" y="3558786"/>
              <a:ext cx="517913" cy="517913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69263" y="3563814"/>
              <a:ext cx="517913" cy="512885"/>
            </a:xfrm>
            <a:prstGeom prst="rect">
              <a:avLst/>
            </a:prstGeom>
          </p:spPr>
        </p:pic>
      </p:grpSp>
      <p:sp>
        <p:nvSpPr>
          <p:cNvPr id="11" name="Rectangle 10"/>
          <p:cNvSpPr/>
          <p:nvPr/>
        </p:nvSpPr>
        <p:spPr>
          <a:xfrm>
            <a:off x="492369" y="6354516"/>
            <a:ext cx="1355692" cy="18466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westernpower.co.uk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 flipV="1">
            <a:off x="0" y="-15732"/>
            <a:ext cx="12191999" cy="1293746"/>
          </a:xfrm>
          <a:prstGeom prst="rect">
            <a:avLst/>
          </a:prstGeom>
          <a:gradFill>
            <a:gsLst>
              <a:gs pos="0">
                <a:srgbClr val="2F6179"/>
              </a:gs>
              <a:gs pos="100000">
                <a:srgbClr val="4DB8A3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92368" y="436761"/>
            <a:ext cx="1119553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Customer Value Propositions (CVP)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7313" y="2729838"/>
            <a:ext cx="925806" cy="925807"/>
          </a:xfrm>
          <a:prstGeom prst="rect">
            <a:avLst/>
          </a:prstGeom>
        </p:spPr>
      </p:pic>
      <p:sp>
        <p:nvSpPr>
          <p:cNvPr id="16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4704290" y="6264286"/>
            <a:ext cx="2743200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E740D0-88E9-FF4C-87D2-02E254C2EF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478121" y="1501399"/>
            <a:ext cx="11209786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42900" indent="-342900">
              <a:spcBef>
                <a:spcPts val="0"/>
              </a:spcBef>
              <a:spcAft>
                <a:spcPts val="0"/>
              </a:spcAft>
              <a:buClr>
                <a:srgbClr val="4DB8A3"/>
              </a:buClr>
              <a:buFont typeface="Arial" charset="0"/>
              <a:buChar char="•"/>
              <a:defRPr/>
            </a:pPr>
            <a:r>
              <a:rPr lang="en-GB" sz="1600" dirty="0">
                <a:solidFill>
                  <a:srgbClr val="E7E6E6">
                    <a:lumMod val="25000"/>
                  </a:srgbClr>
                </a:solidFill>
                <a:latin typeface="Arial" charset="0"/>
                <a:ea typeface="Arial" charset="0"/>
                <a:cs typeface="Arial" charset="0"/>
              </a:rPr>
              <a:t>WPD’s key aim is to deliver an ambitious plan that reflects the changing and increasing expectations of </a:t>
            </a:r>
            <a:r>
              <a:rPr lang="en-GB" sz="1600" dirty="0" smtClean="0">
                <a:solidFill>
                  <a:srgbClr val="E7E6E6">
                    <a:lumMod val="25000"/>
                  </a:srgbClr>
                </a:solidFill>
                <a:latin typeface="Arial" charset="0"/>
                <a:ea typeface="Arial" charset="0"/>
                <a:cs typeface="Arial" charset="0"/>
              </a:rPr>
              <a:t>customers, while </a:t>
            </a:r>
            <a:r>
              <a:rPr lang="en-GB" sz="1600" dirty="0">
                <a:solidFill>
                  <a:srgbClr val="E7E6E6">
                    <a:lumMod val="25000"/>
                  </a:srgbClr>
                </a:solidFill>
                <a:latin typeface="Arial" charset="0"/>
                <a:ea typeface="Arial" charset="0"/>
                <a:cs typeface="Arial" charset="0"/>
              </a:rPr>
              <a:t>continuing to provide excellent value </a:t>
            </a:r>
            <a:endParaRPr lang="en-GB" sz="1600" dirty="0" smtClean="0">
              <a:solidFill>
                <a:srgbClr val="E7E6E6">
                  <a:lumMod val="25000"/>
                </a:srgbClr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spcBef>
                <a:spcPts val="0"/>
              </a:spcBef>
              <a:spcAft>
                <a:spcPts val="0"/>
              </a:spcAft>
              <a:buClr>
                <a:srgbClr val="4DB8A3"/>
              </a:buClr>
              <a:buFont typeface="Arial" charset="0"/>
              <a:buChar char="•"/>
              <a:defRPr/>
            </a:pPr>
            <a:endParaRPr lang="en-GB" sz="800" dirty="0" smtClean="0">
              <a:solidFill>
                <a:srgbClr val="E7E6E6">
                  <a:lumMod val="25000"/>
                </a:srgbClr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spcBef>
                <a:spcPts val="0"/>
              </a:spcBef>
              <a:spcAft>
                <a:spcPts val="0"/>
              </a:spcAft>
              <a:buClr>
                <a:srgbClr val="4DB8A3"/>
              </a:buClr>
              <a:buFont typeface="Arial" charset="0"/>
              <a:buChar char="•"/>
              <a:defRPr/>
            </a:pPr>
            <a:r>
              <a:rPr lang="en-GB" sz="1600" dirty="0" smtClean="0">
                <a:solidFill>
                  <a:srgbClr val="E7E6E6">
                    <a:lumMod val="25000"/>
                  </a:srgbClr>
                </a:solidFill>
                <a:latin typeface="Arial" charset="0"/>
                <a:ea typeface="Arial" charset="0"/>
                <a:cs typeface="Arial" charset="0"/>
              </a:rPr>
              <a:t>We </a:t>
            </a:r>
            <a:r>
              <a:rPr lang="en-GB" sz="1600" dirty="0">
                <a:solidFill>
                  <a:srgbClr val="E7E6E6">
                    <a:lumMod val="25000"/>
                  </a:srgbClr>
                </a:solidFill>
                <a:latin typeface="Arial" charset="0"/>
                <a:ea typeface="Arial" charset="0"/>
                <a:cs typeface="Arial" charset="0"/>
              </a:rPr>
              <a:t>have gone beyond simply delivering </a:t>
            </a:r>
            <a:r>
              <a:rPr lang="en-GB" sz="1600" dirty="0" smtClean="0">
                <a:solidFill>
                  <a:srgbClr val="E7E6E6">
                    <a:lumMod val="25000"/>
                  </a:srgbClr>
                </a:solidFill>
                <a:latin typeface="Arial" charset="0"/>
                <a:ea typeface="Arial" charset="0"/>
                <a:cs typeface="Arial" charset="0"/>
              </a:rPr>
              <a:t>a highly </a:t>
            </a:r>
            <a:r>
              <a:rPr lang="en-GB" sz="1600" dirty="0">
                <a:solidFill>
                  <a:srgbClr val="E7E6E6">
                    <a:lumMod val="25000"/>
                  </a:srgbClr>
                </a:solidFill>
                <a:latin typeface="Arial" charset="0"/>
                <a:ea typeface="Arial" charset="0"/>
                <a:cs typeface="Arial" charset="0"/>
              </a:rPr>
              <a:t>cost efficient plan, by making additional commitments that will generate significant extra value to </a:t>
            </a:r>
            <a:r>
              <a:rPr lang="en-GB" sz="1600" dirty="0" smtClean="0">
                <a:solidFill>
                  <a:srgbClr val="E7E6E6">
                    <a:lumMod val="25000"/>
                  </a:srgbClr>
                </a:solidFill>
                <a:latin typeface="Arial" charset="0"/>
                <a:ea typeface="Arial" charset="0"/>
                <a:cs typeface="Arial" charset="0"/>
              </a:rPr>
              <a:t>consumers</a:t>
            </a:r>
          </a:p>
          <a:p>
            <a:pPr marL="342900" indent="-342900">
              <a:spcBef>
                <a:spcPts val="0"/>
              </a:spcBef>
              <a:spcAft>
                <a:spcPts val="0"/>
              </a:spcAft>
              <a:buClr>
                <a:srgbClr val="4DB8A3"/>
              </a:buClr>
              <a:buFont typeface="Arial" charset="0"/>
              <a:buChar char="•"/>
              <a:defRPr/>
            </a:pPr>
            <a:endParaRPr lang="en-GB" sz="800" i="1" dirty="0">
              <a:solidFill>
                <a:srgbClr val="E7E6E6">
                  <a:lumMod val="25000"/>
                </a:srgbClr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Clr>
                <a:srgbClr val="4DB8A3"/>
              </a:buClr>
              <a:buFont typeface="Arial" charset="0"/>
              <a:buChar char="•"/>
              <a:defRPr/>
            </a:pPr>
            <a:r>
              <a:rPr lang="en-GB" sz="1600" dirty="0">
                <a:solidFill>
                  <a:srgbClr val="E7E6E6">
                    <a:lumMod val="25000"/>
                  </a:srgbClr>
                </a:solidFill>
                <a:latin typeface="Arial" charset="0"/>
                <a:ea typeface="Arial" charset="0"/>
                <a:cs typeface="Arial" charset="0"/>
              </a:rPr>
              <a:t>In total we are proposing eight CVPs and will be consulting on these further in September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806824" y="3072935"/>
            <a:ext cx="5208494" cy="543006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1. Ensure WPD is a </a:t>
            </a:r>
            <a:r>
              <a:rPr lang="en-GB" sz="1200" b="1" dirty="0">
                <a:latin typeface="Arial" panose="020B0604020202020204" pitchFamily="34" charset="0"/>
                <a:cs typeface="Arial" panose="020B0604020202020204" pitchFamily="34" charset="0"/>
              </a:rPr>
              <a:t>net zero business by 2028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, and </a:t>
            </a:r>
            <a:r>
              <a:rPr lang="en-GB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adopt a 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stretching science-based target of 1.5 degrees.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806824" y="3658459"/>
            <a:ext cx="5208494" cy="543006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GB" sz="1200" b="1" dirty="0">
                <a:latin typeface="Arial" panose="020B0604020202020204" pitchFamily="34" charset="0"/>
                <a:cs typeface="Arial" panose="020B0604020202020204" pitchFamily="34" charset="0"/>
              </a:rPr>
              <a:t>Proactively partner with every local authority </a:t>
            </a:r>
            <a:r>
              <a:rPr lang="en-GB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in our </a:t>
            </a:r>
            <a:r>
              <a:rPr lang="en-GB" sz="1200" b="1" dirty="0">
                <a:latin typeface="Arial" panose="020B0604020202020204" pitchFamily="34" charset="0"/>
                <a:cs typeface="Arial" panose="020B0604020202020204" pitchFamily="34" charset="0"/>
              </a:rPr>
              <a:t>region 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to help them develop ambitious </a:t>
            </a:r>
            <a:r>
              <a:rPr lang="en-GB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Local Area 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Energy Plans.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806824" y="4243984"/>
            <a:ext cx="5208494" cy="737979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GB" sz="1200" b="1" dirty="0">
                <a:latin typeface="Arial" panose="020B0604020202020204" pitchFamily="34" charset="0"/>
                <a:cs typeface="Arial" panose="020B0604020202020204" pitchFamily="34" charset="0"/>
              </a:rPr>
              <a:t>Establish Community Energy Engineers 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to support </a:t>
            </a:r>
            <a:r>
              <a:rPr lang="en-GB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the development 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and delivery of community-based </a:t>
            </a:r>
            <a:r>
              <a:rPr lang="en-GB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energy schemes 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to drive the UK’s achievement of net zero.</a:t>
            </a:r>
          </a:p>
        </p:txBody>
      </p:sp>
      <p:sp>
        <p:nvSpPr>
          <p:cNvPr id="53" name="Rounded Rectangle 52"/>
          <p:cNvSpPr/>
          <p:nvPr/>
        </p:nvSpPr>
        <p:spPr>
          <a:xfrm>
            <a:off x="788894" y="5026327"/>
            <a:ext cx="5208494" cy="737979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en-GB" sz="1200" b="1" dirty="0">
                <a:latin typeface="Arial" panose="020B0604020202020204" pitchFamily="34" charset="0"/>
                <a:cs typeface="Arial" panose="020B0604020202020204" pitchFamily="34" charset="0"/>
              </a:rPr>
              <a:t>Create a National Energy Plan for Wales,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working </a:t>
            </a:r>
            <a:r>
              <a:rPr lang="en-GB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in collaboration 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with the Welsh Assembly </a:t>
            </a:r>
            <a:r>
              <a:rPr lang="en-GB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Government, National 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Grid and SPEN to ensure a joined-up </a:t>
            </a:r>
            <a:r>
              <a:rPr lang="en-GB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approach to 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key enabling actions.</a:t>
            </a:r>
          </a:p>
        </p:txBody>
      </p:sp>
      <p:sp>
        <p:nvSpPr>
          <p:cNvPr id="54" name="Rounded Rectangle 53"/>
          <p:cNvSpPr/>
          <p:nvPr/>
        </p:nvSpPr>
        <p:spPr>
          <a:xfrm>
            <a:off x="6149788" y="3069466"/>
            <a:ext cx="5208494" cy="738000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GB" sz="1200" b="1" dirty="0">
                <a:latin typeface="Arial" panose="020B0604020202020204" pitchFamily="34" charset="0"/>
                <a:cs typeface="Arial" panose="020B0604020202020204" pitchFamily="34" charset="0"/>
              </a:rPr>
              <a:t>Build decarbonised communities and local </a:t>
            </a:r>
            <a:r>
              <a:rPr lang="en-GB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energy schemes 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by funding solar PV on schools and </a:t>
            </a:r>
            <a:r>
              <a:rPr lang="en-GB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community buildings 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in areas of high economic deprivation.</a:t>
            </a:r>
          </a:p>
        </p:txBody>
      </p:sp>
      <p:sp>
        <p:nvSpPr>
          <p:cNvPr id="55" name="Rounded Rectangle 54"/>
          <p:cNvSpPr/>
          <p:nvPr/>
        </p:nvSpPr>
        <p:spPr>
          <a:xfrm>
            <a:off x="6149788" y="3852217"/>
            <a:ext cx="5208494" cy="543600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GB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GB" sz="1200" b="1" dirty="0">
                <a:latin typeface="Arial" panose="020B0604020202020204" pitchFamily="34" charset="0"/>
                <a:cs typeface="Arial" panose="020B0604020202020204" pitchFamily="34" charset="0"/>
              </a:rPr>
              <a:t>Offer 1.2 million PSR customers a bespoke </a:t>
            </a:r>
            <a:r>
              <a:rPr lang="en-GB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smart energy </a:t>
            </a:r>
            <a:r>
              <a:rPr lang="en-GB" sz="1200" b="1" dirty="0">
                <a:latin typeface="Arial" panose="020B0604020202020204" pitchFamily="34" charset="0"/>
                <a:cs typeface="Arial" panose="020B0604020202020204" pitchFamily="34" charset="0"/>
              </a:rPr>
              <a:t>action plan 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every two years.</a:t>
            </a:r>
          </a:p>
        </p:txBody>
      </p:sp>
      <p:sp>
        <p:nvSpPr>
          <p:cNvPr id="56" name="Rounded Rectangle 55"/>
          <p:cNvSpPr/>
          <p:nvPr/>
        </p:nvSpPr>
        <p:spPr>
          <a:xfrm>
            <a:off x="6131858" y="4437334"/>
            <a:ext cx="5208494" cy="677539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7. </a:t>
            </a:r>
            <a:r>
              <a:rPr lang="en-GB" sz="1200" b="1" dirty="0">
                <a:latin typeface="Arial" panose="020B0604020202020204" pitchFamily="34" charset="0"/>
                <a:cs typeface="Arial" panose="020B0604020202020204" pitchFamily="34" charset="0"/>
              </a:rPr>
              <a:t>Deliver an annual £1 million Community </a:t>
            </a:r>
            <a:r>
              <a:rPr lang="en-GB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Matters Fund</a:t>
            </a:r>
            <a:r>
              <a:rPr lang="en-GB" sz="12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funded entirely by shareholders, to </a:t>
            </a:r>
            <a:r>
              <a:rPr lang="en-GB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achieve positive 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community outcomes in relation to </a:t>
            </a:r>
            <a:r>
              <a:rPr lang="en-GB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vulnerability, environment 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and education.</a:t>
            </a:r>
          </a:p>
        </p:txBody>
      </p:sp>
      <p:sp>
        <p:nvSpPr>
          <p:cNvPr id="57" name="Rounded Rectangle 56"/>
          <p:cNvSpPr/>
          <p:nvPr/>
        </p:nvSpPr>
        <p:spPr>
          <a:xfrm>
            <a:off x="6149788" y="5156390"/>
            <a:ext cx="5208494" cy="593112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8. </a:t>
            </a:r>
            <a:r>
              <a:rPr lang="en-GB" sz="1200" b="1" dirty="0">
                <a:latin typeface="Arial" panose="020B0604020202020204" pitchFamily="34" charset="0"/>
                <a:cs typeface="Arial" panose="020B0604020202020204" pitchFamily="34" charset="0"/>
              </a:rPr>
              <a:t>Create a low carbon technology energy </a:t>
            </a:r>
            <a:r>
              <a:rPr lang="en-GB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advisory service 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for consumers </a:t>
            </a:r>
            <a:r>
              <a:rPr lang="en-GB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provide </a:t>
            </a:r>
            <a:r>
              <a:rPr lang="en-GB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a first-stop 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support service for people looking to switch </a:t>
            </a:r>
            <a:r>
              <a:rPr lang="en-GB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to electric 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vehicles, heat pumps or solar PV.</a:t>
            </a:r>
          </a:p>
        </p:txBody>
      </p:sp>
    </p:spTree>
    <p:extLst>
      <p:ext uri="{BB962C8B-B14F-4D97-AF65-F5344CB8AC3E}">
        <p14:creationId xmlns:p14="http://schemas.microsoft.com/office/powerpoint/2010/main" val="151575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 rot="10800000">
            <a:off x="492369" y="5855045"/>
            <a:ext cx="11195539" cy="54000"/>
          </a:xfrm>
          <a:prstGeom prst="rect">
            <a:avLst/>
          </a:prstGeom>
          <a:gradFill>
            <a:gsLst>
              <a:gs pos="0">
                <a:srgbClr val="4DB8A3"/>
              </a:gs>
              <a:gs pos="100000">
                <a:srgbClr val="2F6179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3231" y="6074284"/>
            <a:ext cx="1664677" cy="476296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492369" y="6133557"/>
            <a:ext cx="433854" cy="195122"/>
            <a:chOff x="5435600" y="3558786"/>
            <a:chExt cx="1151576" cy="517913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35600" y="3558786"/>
              <a:ext cx="517913" cy="517913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69263" y="3563814"/>
              <a:ext cx="517913" cy="512885"/>
            </a:xfrm>
            <a:prstGeom prst="rect">
              <a:avLst/>
            </a:prstGeom>
          </p:spPr>
        </p:pic>
      </p:grpSp>
      <p:sp>
        <p:nvSpPr>
          <p:cNvPr id="11" name="Rectangle 10"/>
          <p:cNvSpPr/>
          <p:nvPr/>
        </p:nvSpPr>
        <p:spPr>
          <a:xfrm>
            <a:off x="492369" y="6354516"/>
            <a:ext cx="1355692" cy="18466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westernpower.co.uk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 flipV="1">
            <a:off x="0" y="-15732"/>
            <a:ext cx="12191999" cy="1293746"/>
          </a:xfrm>
          <a:prstGeom prst="rect">
            <a:avLst/>
          </a:prstGeom>
          <a:gradFill>
            <a:gsLst>
              <a:gs pos="0">
                <a:srgbClr val="2F6179"/>
              </a:gs>
              <a:gs pos="100000">
                <a:srgbClr val="4DB8A3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92368" y="436761"/>
            <a:ext cx="1119553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Seeking your feedback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7313" y="2729838"/>
            <a:ext cx="925806" cy="925807"/>
          </a:xfrm>
          <a:prstGeom prst="rect">
            <a:avLst/>
          </a:prstGeom>
        </p:spPr>
      </p:pic>
      <p:sp>
        <p:nvSpPr>
          <p:cNvPr id="16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4704290" y="6264286"/>
            <a:ext cx="2743200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E740D0-88E9-FF4C-87D2-02E254C2EF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92369" y="1467746"/>
            <a:ext cx="11195538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DB8A3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We continue to consult on our proposals and would love to hear your views</a:t>
            </a:r>
            <a:endParaRPr lang="en-GB" sz="1600" i="1" dirty="0">
              <a:solidFill>
                <a:srgbClr val="E7E6E6">
                  <a:lumMod val="25000"/>
                </a:srgb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478121" y="2041458"/>
            <a:ext cx="6577103" cy="30162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42900" indent="-342900">
              <a:spcBef>
                <a:spcPts val="0"/>
              </a:spcBef>
              <a:spcAft>
                <a:spcPts val="0"/>
              </a:spcAft>
              <a:buClr>
                <a:srgbClr val="4DB8A3"/>
              </a:buClr>
              <a:buFont typeface="Arial" charset="0"/>
              <a:buChar char="•"/>
              <a:defRPr/>
            </a:pPr>
            <a:r>
              <a:rPr lang="en-GB" sz="1600" dirty="0" smtClean="0">
                <a:solidFill>
                  <a:srgbClr val="E7E6E6">
                    <a:lumMod val="25000"/>
                  </a:srgbClr>
                </a:solidFill>
                <a:latin typeface="Arial" charset="0"/>
                <a:ea typeface="Arial" charset="0"/>
                <a:cs typeface="Arial" charset="0"/>
              </a:rPr>
              <a:t>You can comment on:</a:t>
            </a:r>
          </a:p>
          <a:p>
            <a:pPr marL="800100" lvl="1" indent="-342900">
              <a:buClr>
                <a:srgbClr val="4DB8A3"/>
              </a:buClr>
              <a:buFont typeface="Arial" charset="0"/>
              <a:buChar char="•"/>
              <a:defRPr/>
            </a:pPr>
            <a:r>
              <a:rPr lang="en-GB" sz="1600" b="1" dirty="0" smtClean="0">
                <a:solidFill>
                  <a:srgbClr val="E7E6E6">
                    <a:lumMod val="25000"/>
                  </a:srgbClr>
                </a:solidFill>
                <a:latin typeface="Arial" charset="0"/>
                <a:ea typeface="Arial" charset="0"/>
                <a:cs typeface="Arial" charset="0"/>
              </a:rPr>
              <a:t>The Business Plan as a whole</a:t>
            </a:r>
          </a:p>
          <a:p>
            <a:pPr marL="800100" lvl="1" indent="-342900">
              <a:buClr>
                <a:srgbClr val="4DB8A3"/>
              </a:buClr>
              <a:buFont typeface="Arial" charset="0"/>
              <a:buChar char="•"/>
              <a:defRPr/>
            </a:pPr>
            <a:r>
              <a:rPr lang="en-GB" sz="1600" b="1" dirty="0">
                <a:solidFill>
                  <a:srgbClr val="E7E6E6">
                    <a:lumMod val="25000"/>
                  </a:srgbClr>
                </a:solidFill>
                <a:latin typeface="Arial" charset="0"/>
                <a:ea typeface="Arial" charset="0"/>
                <a:cs typeface="Arial" charset="0"/>
              </a:rPr>
              <a:t>S</a:t>
            </a:r>
            <a:r>
              <a:rPr lang="en-GB" sz="1600" b="1" dirty="0" smtClean="0">
                <a:solidFill>
                  <a:srgbClr val="E7E6E6">
                    <a:lumMod val="25000"/>
                  </a:srgbClr>
                </a:solidFill>
                <a:latin typeface="Arial" charset="0"/>
                <a:ea typeface="Arial" charset="0"/>
                <a:cs typeface="Arial" charset="0"/>
              </a:rPr>
              <a:t>pecific chapters</a:t>
            </a:r>
          </a:p>
          <a:p>
            <a:pPr marL="800100" lvl="1" indent="-342900">
              <a:buClr>
                <a:srgbClr val="4DB8A3"/>
              </a:buClr>
              <a:buFont typeface="Arial" charset="0"/>
              <a:buChar char="•"/>
              <a:defRPr/>
            </a:pPr>
            <a:r>
              <a:rPr lang="en-GB" sz="1600" b="1" dirty="0" smtClean="0">
                <a:solidFill>
                  <a:srgbClr val="E7E6E6">
                    <a:lumMod val="25000"/>
                  </a:srgbClr>
                </a:solidFill>
                <a:latin typeface="Arial" charset="0"/>
                <a:ea typeface="Arial" charset="0"/>
                <a:cs typeface="Arial" charset="0"/>
              </a:rPr>
              <a:t>Specific annexes </a:t>
            </a:r>
            <a:endParaRPr lang="en-GB" sz="1600" b="1" dirty="0">
              <a:solidFill>
                <a:srgbClr val="E7E6E6">
                  <a:lumMod val="25000"/>
                </a:srgbClr>
              </a:solidFill>
              <a:latin typeface="Arial" charset="0"/>
              <a:ea typeface="Arial" charset="0"/>
              <a:cs typeface="Arial" charset="0"/>
            </a:endParaRPr>
          </a:p>
          <a:p>
            <a:pPr marL="800100" lvl="1" indent="-342900">
              <a:buClr>
                <a:srgbClr val="4DB8A3"/>
              </a:buClr>
              <a:buFont typeface="Arial" charset="0"/>
              <a:buChar char="•"/>
              <a:defRPr/>
            </a:pPr>
            <a:r>
              <a:rPr lang="en-GB" sz="1600" b="1" dirty="0" smtClean="0">
                <a:solidFill>
                  <a:srgbClr val="E7E6E6">
                    <a:lumMod val="25000"/>
                  </a:srgbClr>
                </a:solidFill>
                <a:latin typeface="Arial" charset="0"/>
                <a:ea typeface="Arial" charset="0"/>
                <a:cs typeface="Arial" charset="0"/>
              </a:rPr>
              <a:t>Specific strategies</a:t>
            </a:r>
          </a:p>
          <a:p>
            <a:pPr marL="800100" lvl="1" indent="-342900">
              <a:buClr>
                <a:srgbClr val="4DB8A3"/>
              </a:buClr>
              <a:buFont typeface="Arial" charset="0"/>
              <a:buChar char="•"/>
              <a:defRPr/>
            </a:pPr>
            <a:endParaRPr lang="en-GB" sz="1600" b="1" dirty="0">
              <a:solidFill>
                <a:srgbClr val="E7E6E6">
                  <a:lumMod val="25000"/>
                </a:srgbClr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lvl="1" indent="-342900">
              <a:buClr>
                <a:srgbClr val="4DB8A3"/>
              </a:buClr>
              <a:buFont typeface="Arial" charset="0"/>
              <a:buChar char="•"/>
              <a:defRPr/>
            </a:pPr>
            <a:r>
              <a:rPr lang="en-GB" sz="1600" dirty="0">
                <a:solidFill>
                  <a:srgbClr val="E7E6E6">
                    <a:lumMod val="25000"/>
                  </a:srgbClr>
                </a:solidFill>
                <a:latin typeface="Arial" charset="0"/>
                <a:ea typeface="Arial" charset="0"/>
                <a:cs typeface="Arial" charset="0"/>
              </a:rPr>
              <a:t>We will continue to consult and </a:t>
            </a:r>
            <a:r>
              <a:rPr lang="en-GB" sz="1600" dirty="0" smtClean="0">
                <a:solidFill>
                  <a:srgbClr val="E7E6E6">
                    <a:lumMod val="25000"/>
                  </a:srgbClr>
                </a:solidFill>
                <a:latin typeface="Arial" charset="0"/>
                <a:ea typeface="Arial" charset="0"/>
                <a:cs typeface="Arial" charset="0"/>
              </a:rPr>
              <a:t>conduct further research </a:t>
            </a:r>
            <a:r>
              <a:rPr lang="en-GB" sz="1600" dirty="0">
                <a:solidFill>
                  <a:srgbClr val="E7E6E6">
                    <a:lumMod val="25000"/>
                  </a:srgbClr>
                </a:solidFill>
                <a:latin typeface="Arial" charset="0"/>
                <a:ea typeface="Arial" charset="0"/>
                <a:cs typeface="Arial" charset="0"/>
              </a:rPr>
              <a:t>through to December, including:</a:t>
            </a:r>
          </a:p>
          <a:p>
            <a:pPr marL="800100" lvl="1" indent="-342900">
              <a:buClr>
                <a:srgbClr val="4DB8A3"/>
              </a:buClr>
              <a:buFont typeface="Arial" charset="0"/>
              <a:buChar char="•"/>
              <a:defRPr/>
            </a:pPr>
            <a:r>
              <a:rPr lang="en-GB" sz="1600" b="1" dirty="0" smtClean="0">
                <a:solidFill>
                  <a:srgbClr val="E7E6E6">
                    <a:lumMod val="25000"/>
                  </a:srgbClr>
                </a:solidFill>
                <a:latin typeface="Arial" charset="0"/>
                <a:ea typeface="Arial" charset="0"/>
                <a:cs typeface="Arial" charset="0"/>
              </a:rPr>
              <a:t>Stakeholder workshops: 14</a:t>
            </a:r>
            <a:r>
              <a:rPr lang="en-GB" sz="1600" b="1" baseline="30000" dirty="0" smtClean="0">
                <a:solidFill>
                  <a:srgbClr val="E7E6E6">
                    <a:lumMod val="25000"/>
                  </a:srgbClr>
                </a:solidFill>
                <a:latin typeface="Arial" charset="0"/>
                <a:ea typeface="Arial" charset="0"/>
                <a:cs typeface="Arial" charset="0"/>
              </a:rPr>
              <a:t>th</a:t>
            </a:r>
            <a:r>
              <a:rPr lang="en-GB" sz="1600" b="1" dirty="0" smtClean="0">
                <a:solidFill>
                  <a:srgbClr val="E7E6E6">
                    <a:lumMod val="25000"/>
                  </a:srgbClr>
                </a:solidFill>
                <a:latin typeface="Arial" charset="0"/>
                <a:ea typeface="Arial" charset="0"/>
                <a:cs typeface="Arial" charset="0"/>
              </a:rPr>
              <a:t>-16</a:t>
            </a:r>
            <a:r>
              <a:rPr lang="en-GB" sz="1600" b="1" baseline="30000" dirty="0" smtClean="0">
                <a:solidFill>
                  <a:srgbClr val="E7E6E6">
                    <a:lumMod val="25000"/>
                  </a:srgbClr>
                </a:solidFill>
                <a:latin typeface="Arial" charset="0"/>
                <a:ea typeface="Arial" charset="0"/>
                <a:cs typeface="Arial" charset="0"/>
              </a:rPr>
              <a:t>th</a:t>
            </a:r>
            <a:r>
              <a:rPr lang="en-GB" sz="1600" b="1" dirty="0" smtClean="0">
                <a:solidFill>
                  <a:srgbClr val="E7E6E6">
                    <a:lumMod val="25000"/>
                  </a:srgbClr>
                </a:solidFill>
                <a:latin typeface="Arial" charset="0"/>
                <a:ea typeface="Arial" charset="0"/>
                <a:cs typeface="Arial" charset="0"/>
              </a:rPr>
              <a:t> September </a:t>
            </a:r>
          </a:p>
          <a:p>
            <a:pPr marL="806450" lvl="1">
              <a:buClr>
                <a:srgbClr val="4DB8A3"/>
              </a:buClr>
              <a:defRPr/>
            </a:pPr>
            <a:r>
              <a:rPr lang="en-GB" sz="1600" b="1" dirty="0" smtClean="0">
                <a:solidFill>
                  <a:schemeClr val="accent5"/>
                </a:solidFill>
                <a:latin typeface="Arial" charset="0"/>
                <a:ea typeface="Arial" charset="0"/>
                <a:cs typeface="Arial" charset="0"/>
              </a:rPr>
              <a:t>*dates for your diary.* </a:t>
            </a:r>
            <a:r>
              <a:rPr lang="en-GB" sz="1600" dirty="0">
                <a:solidFill>
                  <a:srgbClr val="E7E6E6">
                    <a:lumMod val="25000"/>
                  </a:srgbClr>
                </a:solidFill>
                <a:latin typeface="Arial" charset="0"/>
                <a:ea typeface="Arial" charset="0"/>
                <a:cs typeface="Arial" charset="0"/>
              </a:rPr>
              <a:t>Likely to over:</a:t>
            </a:r>
          </a:p>
          <a:p>
            <a:pPr marL="1257300" lvl="2" indent="-342900">
              <a:buClr>
                <a:srgbClr val="4DB8A3"/>
              </a:buClr>
              <a:buFont typeface="Arial" panose="020B0604020202020204" pitchFamily="34" charset="0"/>
              <a:buChar char="–"/>
              <a:defRPr/>
            </a:pPr>
            <a:r>
              <a:rPr lang="en-GB" sz="1200" i="1" dirty="0">
                <a:solidFill>
                  <a:srgbClr val="E7E6E6">
                    <a:lumMod val="25000"/>
                  </a:srgbClr>
                </a:solidFill>
                <a:latin typeface="Arial" charset="0"/>
                <a:ea typeface="Arial" charset="0"/>
                <a:cs typeface="Arial" charset="0"/>
              </a:rPr>
              <a:t>WPD’s Customer Value Propositions </a:t>
            </a:r>
          </a:p>
          <a:p>
            <a:pPr marL="1257300" lvl="2" indent="-342900">
              <a:buClr>
                <a:srgbClr val="4DB8A3"/>
              </a:buClr>
              <a:buFont typeface="Arial" panose="020B0604020202020204" pitchFamily="34" charset="0"/>
              <a:buChar char="–"/>
              <a:defRPr/>
            </a:pPr>
            <a:r>
              <a:rPr lang="en-GB" sz="1200" i="1" dirty="0">
                <a:solidFill>
                  <a:srgbClr val="E7E6E6">
                    <a:lumMod val="25000"/>
                  </a:srgbClr>
                </a:solidFill>
                <a:latin typeface="Arial" charset="0"/>
                <a:ea typeface="Arial" charset="0"/>
                <a:cs typeface="Arial" charset="0"/>
              </a:rPr>
              <a:t>Acceptability of key commitments and strategy delivery areas </a:t>
            </a:r>
          </a:p>
          <a:p>
            <a:pPr marL="1257300" lvl="2" indent="-342900">
              <a:buClr>
                <a:srgbClr val="4DB8A3"/>
              </a:buClr>
              <a:buFont typeface="Arial" panose="020B0604020202020204" pitchFamily="34" charset="0"/>
              <a:buChar char="–"/>
              <a:defRPr/>
            </a:pPr>
            <a:r>
              <a:rPr lang="en-GB" sz="1200" i="1" dirty="0">
                <a:solidFill>
                  <a:srgbClr val="E7E6E6">
                    <a:lumMod val="25000"/>
                  </a:srgbClr>
                </a:solidFill>
                <a:latin typeface="Arial" charset="0"/>
                <a:ea typeface="Arial" charset="0"/>
                <a:cs typeface="Arial" charset="0"/>
              </a:rPr>
              <a:t>Areas for potential greater ambition or alternatives</a:t>
            </a:r>
          </a:p>
        </p:txBody>
      </p:sp>
      <p:pic>
        <p:nvPicPr>
          <p:cNvPr id="2050" name="Picture 2" descr="10aaaaa5-8a4a-43b8-8efa-d831b64f15c1@westernpower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549"/>
          <a:stretch/>
        </p:blipFill>
        <p:spPr bwMode="auto">
          <a:xfrm>
            <a:off x="7242699" y="2540885"/>
            <a:ext cx="4445208" cy="3148923"/>
          </a:xfrm>
          <a:prstGeom prst="rect">
            <a:avLst/>
          </a:prstGeom>
          <a:noFill/>
          <a:ln w="9525">
            <a:solidFill>
              <a:schemeClr val="bg2">
                <a:lumMod val="90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7242700" y="2041459"/>
            <a:ext cx="4445207" cy="396000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www.westernpower.co.uk/RIIO-ED2BusinessPlan</a:t>
            </a:r>
            <a:endParaRPr lang="en-GB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4650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 rot="10800000">
            <a:off x="492369" y="5855045"/>
            <a:ext cx="11195539" cy="54000"/>
          </a:xfrm>
          <a:prstGeom prst="rect">
            <a:avLst/>
          </a:prstGeom>
          <a:gradFill>
            <a:gsLst>
              <a:gs pos="0">
                <a:srgbClr val="4DB8A3"/>
              </a:gs>
              <a:gs pos="100000">
                <a:srgbClr val="2F6179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3231" y="6074284"/>
            <a:ext cx="1664677" cy="476296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492369" y="6133557"/>
            <a:ext cx="433854" cy="195122"/>
            <a:chOff x="5435600" y="3558786"/>
            <a:chExt cx="1151576" cy="517913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35600" y="3558786"/>
              <a:ext cx="517913" cy="517913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69263" y="3563814"/>
              <a:ext cx="517913" cy="512885"/>
            </a:xfrm>
            <a:prstGeom prst="rect">
              <a:avLst/>
            </a:prstGeom>
          </p:spPr>
        </p:pic>
      </p:grpSp>
      <p:sp>
        <p:nvSpPr>
          <p:cNvPr id="11" name="Rectangle 10"/>
          <p:cNvSpPr/>
          <p:nvPr/>
        </p:nvSpPr>
        <p:spPr>
          <a:xfrm>
            <a:off x="492369" y="6354516"/>
            <a:ext cx="1355692" cy="18466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westernpower.co.uk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 flipV="1">
            <a:off x="0" y="-15732"/>
            <a:ext cx="12191999" cy="1293746"/>
          </a:xfrm>
          <a:prstGeom prst="rect">
            <a:avLst/>
          </a:prstGeom>
          <a:gradFill>
            <a:gsLst>
              <a:gs pos="0">
                <a:srgbClr val="2F6179"/>
              </a:gs>
              <a:gs pos="100000">
                <a:srgbClr val="4DB8A3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92368" y="436761"/>
            <a:ext cx="1119553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Next steps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92369" y="2260848"/>
            <a:ext cx="11195538" cy="276998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4DB8A3"/>
              </a:solidFill>
              <a:effectLst/>
              <a:uLnTx/>
              <a:uFillTx/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sz="2000" b="1" dirty="0" smtClean="0">
              <a:solidFill>
                <a:srgbClr val="4DB8A3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8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DB8A3"/>
                </a:solidFill>
                <a:effectLst/>
                <a:uLnTx/>
                <a:uFillTx/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ANY QUESTIONS?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GB" sz="2000" b="1" dirty="0">
              <a:solidFill>
                <a:srgbClr val="4DB8A3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GB" sz="2000" b="1" dirty="0" smtClean="0">
              <a:solidFill>
                <a:srgbClr val="4DB8A3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2000" b="1" dirty="0" smtClean="0">
                <a:solidFill>
                  <a:srgbClr val="4DB8A3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Thank you very much for time and input into our process</a:t>
            </a:r>
            <a:endParaRPr kumimoji="0" lang="en-GB" sz="2000" b="1" i="0" u="none" strike="noStrike" kern="1200" cap="none" spc="0" normalizeH="0" baseline="0" noProof="0" dirty="0" smtClean="0">
              <a:ln>
                <a:noFill/>
              </a:ln>
              <a:solidFill>
                <a:srgbClr val="4DB8A3"/>
              </a:solidFill>
              <a:effectLst/>
              <a:uLnTx/>
              <a:uFillTx/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16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4704290" y="6264286"/>
            <a:ext cx="2743200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E740D0-88E9-FF4C-87D2-02E254C2EF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3931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894080" y="2550160"/>
            <a:ext cx="10576559" cy="2486802"/>
          </a:xfrm>
        </p:spPr>
        <p:txBody>
          <a:bodyPr/>
          <a:lstStyle/>
          <a:p>
            <a:r>
              <a:rPr lang="en-GB" sz="4800" dirty="0"/>
              <a:t>www.westernpower.co.uk</a:t>
            </a:r>
            <a:r>
              <a:rPr lang="en-GB" sz="4800" dirty="0" smtClean="0"/>
              <a:t>/</a:t>
            </a:r>
          </a:p>
          <a:p>
            <a:r>
              <a:rPr lang="en-GB" sz="4800" dirty="0" smtClean="0"/>
              <a:t>RIIO-ED2BusinessPlan</a:t>
            </a:r>
            <a:endParaRPr lang="en-GB" sz="4800" dirty="0"/>
          </a:p>
          <a:p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81407" y="4151870"/>
            <a:ext cx="1801904" cy="1770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411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1999" cy="68580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0562" y="388148"/>
            <a:ext cx="4972013" cy="593645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52625" y="388148"/>
            <a:ext cx="2412893" cy="690375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9152625" y="6021658"/>
            <a:ext cx="2412892" cy="302941"/>
            <a:chOff x="9247875" y="6021658"/>
            <a:chExt cx="2412892" cy="302941"/>
          </a:xfrm>
        </p:grpSpPr>
        <p:grpSp>
          <p:nvGrpSpPr>
            <p:cNvPr id="15" name="Group 14"/>
            <p:cNvGrpSpPr/>
            <p:nvPr/>
          </p:nvGrpSpPr>
          <p:grpSpPr>
            <a:xfrm>
              <a:off x="10980782" y="6021658"/>
              <a:ext cx="679985" cy="302941"/>
              <a:chOff x="5435600" y="2768600"/>
              <a:chExt cx="2936178" cy="1308100"/>
            </a:xfrm>
          </p:grpSpPr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435600" y="2768600"/>
                <a:ext cx="1308100" cy="1308100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8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063678" y="2781300"/>
                <a:ext cx="1308100" cy="1295400"/>
              </a:xfrm>
              <a:prstGeom prst="rect">
                <a:avLst/>
              </a:prstGeom>
            </p:spPr>
          </p:pic>
        </p:grpSp>
        <p:sp>
          <p:nvSpPr>
            <p:cNvPr id="17" name="TextBox 16"/>
            <p:cNvSpPr txBox="1"/>
            <p:nvPr/>
          </p:nvSpPr>
          <p:spPr>
            <a:xfrm>
              <a:off x="9247875" y="6041101"/>
              <a:ext cx="1578921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westernpower.co.uk</a:t>
              </a: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522520" y="1151038"/>
            <a:ext cx="4641935" cy="276998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>
              <a:defRPr/>
            </a:pPr>
            <a:r>
              <a:rPr lang="en-GB" sz="3600" b="1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Introducing WPD’s </a:t>
            </a:r>
            <a:r>
              <a:rPr lang="en-GB" sz="3600" b="1" dirty="0" smtClean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first Business Plan </a:t>
            </a:r>
            <a:endParaRPr lang="en-GB" sz="3600" b="1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  <a:p>
            <a:pPr lvl="0" algn="ctr">
              <a:defRPr/>
            </a:pPr>
            <a:r>
              <a:rPr lang="en-GB" sz="3600" b="1" dirty="0" smtClean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submission </a:t>
            </a:r>
            <a:r>
              <a:rPr lang="en-GB" sz="3600" b="1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to Ofgem</a:t>
            </a:r>
          </a:p>
          <a:p>
            <a:pPr lvl="0" algn="ctr">
              <a:defRPr/>
            </a:pPr>
            <a:endParaRPr lang="en-GB" sz="3600" b="1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04594" y="3719947"/>
            <a:ext cx="4063951" cy="157581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28600" lvl="0" indent="-228600">
              <a:lnSpc>
                <a:spcPct val="90000"/>
              </a:lnSpc>
              <a:spcBef>
                <a:spcPts val="1000"/>
              </a:spcBef>
            </a:pPr>
            <a:r>
              <a:rPr lang="en-US" sz="2000" b="1" dirty="0">
                <a:solidFill>
                  <a:srgbClr val="FFFFFF"/>
                </a:solidFill>
                <a:latin typeface="Arial" panose="020B0604020202020204"/>
              </a:rPr>
              <a:t>Mark Shaw</a:t>
            </a:r>
          </a:p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en-US" sz="2000" dirty="0">
                <a:solidFill>
                  <a:srgbClr val="FFFFFF"/>
                </a:solidFill>
                <a:latin typeface="Arial" panose="020B0604020202020204"/>
              </a:rPr>
              <a:t>RIIO-ED2 Business Plan Manager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</a:pPr>
            <a:endParaRPr lang="en-US" sz="2800" dirty="0">
              <a:solidFill>
                <a:srgbClr val="FFFFFF"/>
              </a:solidFill>
              <a:latin typeface="Arial" panose="020B0604020202020204"/>
            </a:endParaRP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</a:pPr>
            <a:r>
              <a:rPr lang="en-US" dirty="0" smtClean="0">
                <a:solidFill>
                  <a:srgbClr val="FFFFFF"/>
                </a:solidFill>
                <a:latin typeface="Arial" panose="020B0604020202020204"/>
              </a:rPr>
              <a:t>Wednesday 21</a:t>
            </a:r>
            <a:r>
              <a:rPr lang="en-US" baseline="30000" dirty="0" smtClean="0">
                <a:solidFill>
                  <a:srgbClr val="FFFFFF"/>
                </a:solidFill>
                <a:latin typeface="Arial" panose="020B0604020202020204"/>
              </a:rPr>
              <a:t>st</a:t>
            </a:r>
            <a:r>
              <a:rPr lang="en-US" dirty="0" smtClean="0">
                <a:solidFill>
                  <a:srgbClr val="FFFFFF"/>
                </a:solidFill>
                <a:latin typeface="Arial" panose="020B0604020202020204"/>
              </a:rPr>
              <a:t> July 2021</a:t>
            </a:r>
            <a:endParaRPr lang="en-US" dirty="0">
              <a:solidFill>
                <a:srgbClr val="FFFFFF"/>
              </a:solidFill>
              <a:latin typeface="Arial" panose="020B0604020202020204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94532" y="388147"/>
            <a:ext cx="3031612" cy="42096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64882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05745" y="1286440"/>
            <a:ext cx="3828856" cy="2599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 rot="10800000">
            <a:off x="492369" y="5855045"/>
            <a:ext cx="11195539" cy="54000"/>
          </a:xfrm>
          <a:prstGeom prst="rect">
            <a:avLst/>
          </a:prstGeom>
          <a:gradFill>
            <a:gsLst>
              <a:gs pos="0">
                <a:srgbClr val="4DB8A3"/>
              </a:gs>
              <a:gs pos="100000">
                <a:srgbClr val="2F6179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3231" y="6074284"/>
            <a:ext cx="1664677" cy="476296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492369" y="6133557"/>
            <a:ext cx="433854" cy="195122"/>
            <a:chOff x="5435600" y="3558786"/>
            <a:chExt cx="1151576" cy="517913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35600" y="3558786"/>
              <a:ext cx="517913" cy="517913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69263" y="3563814"/>
              <a:ext cx="517913" cy="512885"/>
            </a:xfrm>
            <a:prstGeom prst="rect">
              <a:avLst/>
            </a:prstGeom>
          </p:spPr>
        </p:pic>
      </p:grpSp>
      <p:sp>
        <p:nvSpPr>
          <p:cNvPr id="11" name="Rectangle 10"/>
          <p:cNvSpPr/>
          <p:nvPr/>
        </p:nvSpPr>
        <p:spPr>
          <a:xfrm>
            <a:off x="492369" y="6354516"/>
            <a:ext cx="1355692" cy="18466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westernpower.co.uk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80532" y="1677092"/>
            <a:ext cx="8865794" cy="147732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buClr>
                <a:srgbClr val="4DB8A3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GB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We distribute </a:t>
            </a:r>
            <a:r>
              <a:rPr kumimoji="0" lang="en-GB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power to </a:t>
            </a:r>
            <a:r>
              <a:rPr kumimoji="0" lang="en-GB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8 </a:t>
            </a:r>
            <a:r>
              <a:rPr kumimoji="0" lang="en-GB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million homes &amp; businesses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buClr>
                <a:srgbClr val="4DB8A3"/>
              </a:buClr>
              <a:buSzTx/>
              <a:buFont typeface="Arial" charset="0"/>
              <a:buChar char="•"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buClr>
                <a:srgbClr val="4DB8A3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Covering the East and West Midlands, South Wales and South West </a:t>
            </a:r>
            <a:r>
              <a:rPr kumimoji="0" lang="en-GB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England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buClr>
                <a:srgbClr val="4DB8A3"/>
              </a:buClr>
              <a:buSzTx/>
              <a:buFont typeface="Arial" charset="0"/>
              <a:buChar char="•"/>
              <a:tabLst/>
              <a:defRPr/>
            </a:pPr>
            <a:endParaRPr lang="en-GB" sz="1600" dirty="0">
              <a:solidFill>
                <a:srgbClr val="E7E6E6">
                  <a:lumMod val="25000"/>
                </a:srgbClr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buClr>
                <a:srgbClr val="4DB8A3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GB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Our focus is</a:t>
            </a:r>
            <a:r>
              <a:rPr kumimoji="0" lang="en-GB" sz="1600" b="0" i="0" u="none" strike="noStrike" kern="1200" cap="none" spc="0" normalizeH="0" noProof="0" dirty="0" smtClean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to deliver affordable excellent customer service by keeping the light on and ensuring customers can have a connection when they want it.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4" name="Rectangle 13"/>
          <p:cNvSpPr/>
          <p:nvPr/>
        </p:nvSpPr>
        <p:spPr>
          <a:xfrm flipV="1">
            <a:off x="0" y="-15732"/>
            <a:ext cx="12191999" cy="1293746"/>
          </a:xfrm>
          <a:prstGeom prst="rect">
            <a:avLst/>
          </a:prstGeom>
          <a:gradFill>
            <a:gsLst>
              <a:gs pos="0">
                <a:srgbClr val="2F6179"/>
              </a:gs>
              <a:gs pos="100000">
                <a:srgbClr val="4DB8A3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92368" y="436761"/>
            <a:ext cx="7081911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Setting the scene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1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4704290" y="6264286"/>
            <a:ext cx="2743200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E740D0-88E9-FF4C-87D2-02E254C2EF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80532" y="3553498"/>
            <a:ext cx="6777914" cy="19697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342900" lvl="0" indent="-342900">
              <a:buClr>
                <a:srgbClr val="4DB8A3"/>
              </a:buClr>
              <a:buFont typeface="Arial" panose="020B0604020202020204" pitchFamily="34" charset="0"/>
              <a:buChar char="•"/>
              <a:defRPr/>
            </a:pPr>
            <a:r>
              <a:rPr lang="en-GB" sz="1600" dirty="0" smtClean="0">
                <a:solidFill>
                  <a:srgbClr val="E7E6E6">
                    <a:lumMod val="25000"/>
                  </a:srgbClr>
                </a:solidFill>
                <a:latin typeface="Arial" charset="0"/>
                <a:ea typeface="Arial" charset="0"/>
                <a:cs typeface="Arial" charset="0"/>
              </a:rPr>
              <a:t>Ofgem regulates </a:t>
            </a:r>
            <a:r>
              <a:rPr lang="en-GB" sz="1600" dirty="0">
                <a:solidFill>
                  <a:srgbClr val="E7E6E6">
                    <a:lumMod val="25000"/>
                  </a:srgbClr>
                </a:solidFill>
                <a:latin typeface="Arial" charset="0"/>
                <a:ea typeface="Arial" charset="0"/>
                <a:cs typeface="Arial" charset="0"/>
              </a:rPr>
              <a:t>how much revenue we can earn and what we must deliver </a:t>
            </a:r>
            <a:r>
              <a:rPr lang="en-GB" sz="1600" dirty="0" smtClean="0">
                <a:solidFill>
                  <a:srgbClr val="E7E6E6">
                    <a:lumMod val="25000"/>
                  </a:srgbClr>
                </a:solidFill>
                <a:latin typeface="Arial" charset="0"/>
                <a:ea typeface="Arial" charset="0"/>
                <a:cs typeface="Arial" charset="0"/>
              </a:rPr>
              <a:t>in ‘price control periods’</a:t>
            </a:r>
          </a:p>
          <a:p>
            <a:pPr marL="342900" lvl="0" indent="-342900">
              <a:buClr>
                <a:srgbClr val="4DB8A3"/>
              </a:buClr>
              <a:buFont typeface="Arial" panose="020B0604020202020204" pitchFamily="34" charset="0"/>
              <a:buChar char="•"/>
              <a:defRPr/>
            </a:pPr>
            <a:endParaRPr lang="en-GB" sz="1600" dirty="0">
              <a:solidFill>
                <a:srgbClr val="E7E6E6">
                  <a:lumMod val="25000"/>
                </a:srgbClr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lvl="0" indent="-342900">
              <a:buClr>
                <a:srgbClr val="4DB8A3"/>
              </a:buClr>
              <a:buFont typeface="Arial" panose="020B0604020202020204" pitchFamily="34" charset="0"/>
              <a:buChar char="•"/>
              <a:defRPr/>
            </a:pPr>
            <a:r>
              <a:rPr lang="en-GB" sz="1600" b="1" dirty="0" smtClean="0">
                <a:solidFill>
                  <a:srgbClr val="E7E6E6">
                    <a:lumMod val="25000"/>
                  </a:srgbClr>
                </a:solidFill>
                <a:latin typeface="Arial" charset="0"/>
                <a:ea typeface="Arial" charset="0"/>
                <a:cs typeface="Arial" charset="0"/>
              </a:rPr>
              <a:t>“RIIO-ED2” will cover the 5 years 2023-2028</a:t>
            </a:r>
            <a:endParaRPr lang="en-GB" sz="1600" b="1" dirty="0">
              <a:solidFill>
                <a:srgbClr val="E7E6E6">
                  <a:lumMod val="25000"/>
                </a:srgbClr>
              </a:solidFill>
              <a:latin typeface="Arial" charset="0"/>
              <a:ea typeface="Arial" charset="0"/>
              <a:cs typeface="Arial" charset="0"/>
            </a:endParaRPr>
          </a:p>
          <a:p>
            <a:pPr lvl="0">
              <a:buClr>
                <a:srgbClr val="4DB8A3"/>
              </a:buClr>
              <a:defRPr/>
            </a:pPr>
            <a:endParaRPr lang="en-GB" sz="1600" dirty="0">
              <a:solidFill>
                <a:srgbClr val="E7E6E6">
                  <a:lumMod val="25000"/>
                </a:srgbClr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lvl="0" indent="-342900">
              <a:buClr>
                <a:srgbClr val="4DB8A3"/>
              </a:buClr>
              <a:buFont typeface="Arial" panose="020B0604020202020204" pitchFamily="34" charset="0"/>
              <a:buChar char="•"/>
              <a:defRPr/>
            </a:pPr>
            <a:r>
              <a:rPr lang="en-GB" sz="1600" dirty="0" smtClean="0">
                <a:solidFill>
                  <a:srgbClr val="E7E6E6">
                    <a:lumMod val="25000"/>
                  </a:srgbClr>
                </a:solidFill>
                <a:latin typeface="Arial" charset="0"/>
                <a:ea typeface="Arial" charset="0"/>
                <a:cs typeface="Arial" charset="0"/>
              </a:rPr>
              <a:t>We are developing our Business Plan for that period -  setting </a:t>
            </a:r>
            <a:r>
              <a:rPr lang="en-GB" sz="1600" dirty="0">
                <a:solidFill>
                  <a:srgbClr val="E7E6E6">
                    <a:lumMod val="25000"/>
                  </a:srgbClr>
                </a:solidFill>
                <a:latin typeface="Arial" charset="0"/>
                <a:ea typeface="Arial" charset="0"/>
                <a:cs typeface="Arial" charset="0"/>
              </a:rPr>
              <a:t>out, in detail, our commitments to stakeholders, performance targets and planned investment and </a:t>
            </a:r>
            <a:r>
              <a:rPr lang="en-GB" sz="1600" dirty="0" smtClean="0">
                <a:solidFill>
                  <a:srgbClr val="E7E6E6">
                    <a:lumMod val="25000"/>
                  </a:srgbClr>
                </a:solidFill>
                <a:latin typeface="Arial" charset="0"/>
                <a:ea typeface="Arial" charset="0"/>
                <a:cs typeface="Arial" charset="0"/>
              </a:rPr>
              <a:t>expenditure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7" name="Rounded Rectangle 16"/>
          <p:cNvSpPr/>
          <p:nvPr/>
        </p:nvSpPr>
        <p:spPr bwMode="auto">
          <a:xfrm>
            <a:off x="7574279" y="3996422"/>
            <a:ext cx="4091788" cy="1470516"/>
          </a:xfrm>
          <a:prstGeom prst="roundRect">
            <a:avLst>
              <a:gd name="adj" fmla="val 0"/>
            </a:avLst>
          </a:prstGeom>
          <a:solidFill>
            <a:srgbClr val="632875"/>
          </a:solidFill>
          <a:ln>
            <a:noFill/>
          </a:ln>
          <a:effectLst/>
        </p:spPr>
        <p:txBody>
          <a:bodyPr vert="horz" wrap="square" lIns="54000" tIns="54000" rIns="54000" bIns="54000" numCol="1" rtlCol="0" anchor="ctr" anchorCtr="0" compatLnSpc="1">
            <a:prstTxWarp prst="textNoShape">
              <a:avLst/>
            </a:prstTxWarp>
          </a:bodyPr>
          <a:lstStyle/>
          <a:p>
            <a:pPr lvl="0" algn="ctr">
              <a:defRPr/>
            </a:pPr>
            <a:r>
              <a:rPr lang="en-US" sz="1400" b="1" dirty="0" smtClean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“</a:t>
            </a:r>
            <a:r>
              <a:rPr lang="en-US" sz="1400" b="1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RIIO-ED2”: </a:t>
            </a:r>
          </a:p>
          <a:p>
            <a:pPr lvl="0" algn="ctr">
              <a:defRPr/>
            </a:pPr>
            <a:r>
              <a:rPr lang="en-US" sz="1400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Revenue = Incentives + Innovation + Outputs (Electricity Distribution 2)</a:t>
            </a:r>
          </a:p>
        </p:txBody>
      </p:sp>
    </p:spTree>
    <p:extLst>
      <p:ext uri="{BB962C8B-B14F-4D97-AF65-F5344CB8AC3E}">
        <p14:creationId xmlns:p14="http://schemas.microsoft.com/office/powerpoint/2010/main" val="518016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05745" y="1286440"/>
            <a:ext cx="3828856" cy="2599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 rot="10800000">
            <a:off x="480684" y="5855045"/>
            <a:ext cx="4752000" cy="54000"/>
          </a:xfrm>
          <a:prstGeom prst="rect">
            <a:avLst/>
          </a:prstGeom>
          <a:gradFill>
            <a:gsLst>
              <a:gs pos="0">
                <a:srgbClr val="4DB8A3"/>
              </a:gs>
              <a:gs pos="100000">
                <a:srgbClr val="2F6179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3231" y="6074284"/>
            <a:ext cx="1664677" cy="476296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492369" y="6133557"/>
            <a:ext cx="433854" cy="195122"/>
            <a:chOff x="5435600" y="3558786"/>
            <a:chExt cx="1151576" cy="517913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35600" y="3558786"/>
              <a:ext cx="517913" cy="517913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69263" y="3563814"/>
              <a:ext cx="517913" cy="512885"/>
            </a:xfrm>
            <a:prstGeom prst="rect">
              <a:avLst/>
            </a:prstGeom>
          </p:spPr>
        </p:pic>
      </p:grpSp>
      <p:sp>
        <p:nvSpPr>
          <p:cNvPr id="11" name="Rectangle 10"/>
          <p:cNvSpPr/>
          <p:nvPr/>
        </p:nvSpPr>
        <p:spPr>
          <a:xfrm>
            <a:off x="492369" y="6354516"/>
            <a:ext cx="1355692" cy="18466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westernpower.co.uk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80532" y="1677092"/>
            <a:ext cx="4768411" cy="36933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342900" lvl="0" indent="-342900">
              <a:buClr>
                <a:srgbClr val="4DB8A3"/>
              </a:buClr>
              <a:buFont typeface="Arial" charset="0"/>
              <a:buChar char="•"/>
              <a:defRPr/>
            </a:pPr>
            <a:r>
              <a:rPr lang="en-GB" sz="1600" dirty="0">
                <a:solidFill>
                  <a:srgbClr val="E7E6E6">
                    <a:lumMod val="25000"/>
                  </a:srgbClr>
                </a:solidFill>
                <a:latin typeface="Arial" charset="0"/>
                <a:ea typeface="Arial" charset="0"/>
                <a:cs typeface="Arial" charset="0"/>
              </a:rPr>
              <a:t>Our purpose is to deliver </a:t>
            </a:r>
            <a:r>
              <a:rPr lang="en-GB" sz="1600" b="1" dirty="0">
                <a:solidFill>
                  <a:srgbClr val="E7E6E6">
                    <a:lumMod val="25000"/>
                  </a:srgbClr>
                </a:solidFill>
                <a:latin typeface="Arial" charset="0"/>
                <a:ea typeface="Arial" charset="0"/>
                <a:cs typeface="Arial" charset="0"/>
              </a:rPr>
              <a:t>exceptional service </a:t>
            </a:r>
            <a:r>
              <a:rPr lang="en-GB" sz="1600" dirty="0">
                <a:solidFill>
                  <a:srgbClr val="E7E6E6">
                    <a:lumMod val="25000"/>
                  </a:srgbClr>
                </a:solidFill>
                <a:latin typeface="Arial" charset="0"/>
                <a:ea typeface="Arial" charset="0"/>
                <a:cs typeface="Arial" charset="0"/>
              </a:rPr>
              <a:t>and </a:t>
            </a:r>
            <a:r>
              <a:rPr lang="en-GB" sz="1600" b="1" dirty="0">
                <a:solidFill>
                  <a:srgbClr val="E7E6E6">
                    <a:lumMod val="25000"/>
                  </a:srgbClr>
                </a:solidFill>
                <a:latin typeface="Arial" charset="0"/>
                <a:ea typeface="Arial" charset="0"/>
                <a:cs typeface="Arial" charset="0"/>
              </a:rPr>
              <a:t>support environmental and </a:t>
            </a:r>
            <a:r>
              <a:rPr lang="en-GB" sz="1600" b="1" dirty="0" smtClean="0">
                <a:solidFill>
                  <a:srgbClr val="E7E6E6">
                    <a:lumMod val="25000"/>
                  </a:srgbClr>
                </a:solidFill>
                <a:latin typeface="Arial" charset="0"/>
                <a:ea typeface="Arial" charset="0"/>
                <a:cs typeface="Arial" charset="0"/>
              </a:rPr>
              <a:t>social well </a:t>
            </a:r>
            <a:r>
              <a:rPr lang="en-GB" sz="1600" b="1" dirty="0">
                <a:solidFill>
                  <a:srgbClr val="E7E6E6">
                    <a:lumMod val="25000"/>
                  </a:srgbClr>
                </a:solidFill>
                <a:latin typeface="Arial" charset="0"/>
                <a:ea typeface="Arial" charset="0"/>
                <a:cs typeface="Arial" charset="0"/>
              </a:rPr>
              <a:t>being </a:t>
            </a:r>
            <a:r>
              <a:rPr lang="en-GB" sz="1600" dirty="0">
                <a:solidFill>
                  <a:srgbClr val="E7E6E6">
                    <a:lumMod val="25000"/>
                  </a:srgbClr>
                </a:solidFill>
                <a:latin typeface="Arial" charset="0"/>
                <a:ea typeface="Arial" charset="0"/>
                <a:cs typeface="Arial" charset="0"/>
              </a:rPr>
              <a:t>for the communities we serve through our commitment to deliver:</a:t>
            </a:r>
          </a:p>
          <a:p>
            <a:pPr lvl="0">
              <a:buClr>
                <a:srgbClr val="4DB8A3"/>
              </a:buClr>
              <a:defRPr/>
            </a:pPr>
            <a:endParaRPr lang="en-GB" sz="1600" dirty="0" smtClean="0">
              <a:solidFill>
                <a:schemeClr val="accent5"/>
              </a:solidFill>
              <a:latin typeface="Arial" charset="0"/>
              <a:ea typeface="Arial" charset="0"/>
              <a:cs typeface="Arial" charset="0"/>
            </a:endParaRPr>
          </a:p>
          <a:p>
            <a:pPr marL="358775" lvl="0">
              <a:buClr>
                <a:srgbClr val="4DB8A3"/>
              </a:buClr>
              <a:defRPr/>
            </a:pPr>
            <a:r>
              <a:rPr lang="en-GB" sz="1600" dirty="0" smtClean="0">
                <a:solidFill>
                  <a:schemeClr val="accent5"/>
                </a:solidFill>
                <a:latin typeface="Arial" charset="0"/>
                <a:ea typeface="Arial" charset="0"/>
                <a:cs typeface="Arial" charset="0"/>
              </a:rPr>
              <a:t>‘</a:t>
            </a:r>
            <a:r>
              <a:rPr lang="en-GB" sz="1600" dirty="0">
                <a:solidFill>
                  <a:schemeClr val="accent5"/>
                </a:solidFill>
                <a:latin typeface="Arial" charset="0"/>
                <a:ea typeface="Arial" charset="0"/>
                <a:cs typeface="Arial" charset="0"/>
              </a:rPr>
              <a:t>Power for life, Power for future generations</a:t>
            </a:r>
            <a:r>
              <a:rPr lang="en-GB" sz="1600" dirty="0" smtClean="0">
                <a:solidFill>
                  <a:schemeClr val="accent5"/>
                </a:solidFill>
                <a:latin typeface="Arial" charset="0"/>
                <a:ea typeface="Arial" charset="0"/>
                <a:cs typeface="Arial" charset="0"/>
              </a:rPr>
              <a:t>’.</a:t>
            </a:r>
          </a:p>
          <a:p>
            <a:pPr lvl="0">
              <a:buClr>
                <a:srgbClr val="4DB8A3"/>
              </a:buClr>
              <a:defRPr/>
            </a:pPr>
            <a:endParaRPr lang="en-GB" sz="1600" dirty="0">
              <a:solidFill>
                <a:schemeClr val="accent5"/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lvl="0" indent="-342900">
              <a:buClr>
                <a:srgbClr val="4DB8A3"/>
              </a:buClr>
              <a:buFont typeface="Arial" charset="0"/>
              <a:buChar char="•"/>
              <a:defRPr/>
            </a:pPr>
            <a:r>
              <a:rPr lang="en-GB" sz="1600" dirty="0">
                <a:solidFill>
                  <a:srgbClr val="E7E6E6">
                    <a:lumMod val="25000"/>
                  </a:srgbClr>
                </a:solidFill>
                <a:latin typeface="Arial" charset="0"/>
                <a:ea typeface="Arial" charset="0"/>
                <a:cs typeface="Arial" charset="0"/>
              </a:rPr>
              <a:t>We will deliver a </a:t>
            </a:r>
            <a:r>
              <a:rPr lang="en-GB" sz="1600" b="1" dirty="0">
                <a:solidFill>
                  <a:srgbClr val="E7E6E6">
                    <a:lumMod val="25000"/>
                  </a:srgbClr>
                </a:solidFill>
                <a:latin typeface="Arial" charset="0"/>
                <a:ea typeface="Arial" charset="0"/>
                <a:cs typeface="Arial" charset="0"/>
              </a:rPr>
              <a:t>safe</a:t>
            </a:r>
            <a:r>
              <a:rPr lang="en-GB" sz="1600" dirty="0">
                <a:solidFill>
                  <a:srgbClr val="E7E6E6">
                    <a:lumMod val="25000"/>
                  </a:srgbClr>
                </a:solidFill>
                <a:latin typeface="Arial" charset="0"/>
                <a:ea typeface="Arial" charset="0"/>
                <a:cs typeface="Arial" charset="0"/>
              </a:rPr>
              <a:t> and </a:t>
            </a:r>
            <a:r>
              <a:rPr lang="en-GB" sz="1600" b="1" dirty="0">
                <a:solidFill>
                  <a:srgbClr val="E7E6E6">
                    <a:lumMod val="25000"/>
                  </a:srgbClr>
                </a:solidFill>
                <a:latin typeface="Arial" charset="0"/>
                <a:ea typeface="Arial" charset="0"/>
                <a:cs typeface="Arial" charset="0"/>
              </a:rPr>
              <a:t>reliable</a:t>
            </a:r>
            <a:r>
              <a:rPr lang="en-GB" sz="1600" dirty="0">
                <a:solidFill>
                  <a:srgbClr val="E7E6E6">
                    <a:lumMod val="25000"/>
                  </a:srgbClr>
                </a:solidFill>
                <a:latin typeface="Arial" charset="0"/>
                <a:ea typeface="Arial" charset="0"/>
                <a:cs typeface="Arial" charset="0"/>
              </a:rPr>
              <a:t> electricity supply at an </a:t>
            </a:r>
            <a:r>
              <a:rPr lang="en-GB" sz="1600" b="1" dirty="0">
                <a:solidFill>
                  <a:srgbClr val="E7E6E6">
                    <a:lumMod val="25000"/>
                  </a:srgbClr>
                </a:solidFill>
                <a:latin typeface="Arial" charset="0"/>
                <a:ea typeface="Arial" charset="0"/>
                <a:cs typeface="Arial" charset="0"/>
              </a:rPr>
              <a:t>affordable</a:t>
            </a:r>
            <a:r>
              <a:rPr lang="en-GB" sz="1600" dirty="0">
                <a:solidFill>
                  <a:srgbClr val="E7E6E6">
                    <a:lumMod val="25000"/>
                  </a:srgb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sz="1600" dirty="0" smtClean="0">
                <a:solidFill>
                  <a:srgbClr val="E7E6E6">
                    <a:lumMod val="25000"/>
                  </a:srgbClr>
                </a:solidFill>
                <a:latin typeface="Arial" charset="0"/>
                <a:ea typeface="Arial" charset="0"/>
                <a:cs typeface="Arial" charset="0"/>
              </a:rPr>
              <a:t>cost for </a:t>
            </a:r>
            <a:r>
              <a:rPr lang="en-GB" sz="1600" dirty="0">
                <a:solidFill>
                  <a:srgbClr val="E7E6E6">
                    <a:lumMod val="25000"/>
                  </a:srgbClr>
                </a:solidFill>
                <a:latin typeface="Arial" charset="0"/>
                <a:ea typeface="Arial" charset="0"/>
                <a:cs typeface="Arial" charset="0"/>
              </a:rPr>
              <a:t>all our customers, using </a:t>
            </a:r>
            <a:r>
              <a:rPr lang="en-GB" sz="1600" b="1" dirty="0">
                <a:solidFill>
                  <a:srgbClr val="E7E6E6">
                    <a:lumMod val="25000"/>
                  </a:srgbClr>
                </a:solidFill>
                <a:latin typeface="Arial" charset="0"/>
                <a:ea typeface="Arial" charset="0"/>
                <a:cs typeface="Arial" charset="0"/>
              </a:rPr>
              <a:t>local staff </a:t>
            </a:r>
            <a:r>
              <a:rPr lang="en-GB" sz="1600" dirty="0">
                <a:solidFill>
                  <a:srgbClr val="E7E6E6">
                    <a:lumMod val="25000"/>
                  </a:srgbClr>
                </a:solidFill>
                <a:latin typeface="Arial" charset="0"/>
                <a:ea typeface="Arial" charset="0"/>
                <a:cs typeface="Arial" charset="0"/>
              </a:rPr>
              <a:t>to deliver a </a:t>
            </a:r>
            <a:r>
              <a:rPr lang="en-GB" sz="1600" b="1" dirty="0">
                <a:solidFill>
                  <a:srgbClr val="E7E6E6">
                    <a:lumMod val="25000"/>
                  </a:srgbClr>
                </a:solidFill>
                <a:latin typeface="Arial" charset="0"/>
                <a:ea typeface="Arial" charset="0"/>
                <a:cs typeface="Arial" charset="0"/>
              </a:rPr>
              <a:t>local </a:t>
            </a:r>
            <a:r>
              <a:rPr lang="en-GB" sz="1600" b="1" dirty="0" smtClean="0">
                <a:solidFill>
                  <a:srgbClr val="E7E6E6">
                    <a:lumMod val="25000"/>
                  </a:srgbClr>
                </a:solidFill>
                <a:latin typeface="Arial" charset="0"/>
                <a:ea typeface="Arial" charset="0"/>
                <a:cs typeface="Arial" charset="0"/>
              </a:rPr>
              <a:t>service</a:t>
            </a:r>
          </a:p>
          <a:p>
            <a:pPr marL="342900" lvl="0" indent="-342900">
              <a:buClr>
                <a:srgbClr val="4DB8A3"/>
              </a:buClr>
              <a:buFont typeface="Arial" charset="0"/>
              <a:buChar char="•"/>
              <a:defRPr/>
            </a:pPr>
            <a:endParaRPr lang="en-GB" sz="1600" b="1" dirty="0">
              <a:solidFill>
                <a:srgbClr val="E7E6E6">
                  <a:lumMod val="25000"/>
                </a:srgbClr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lvl="0" indent="-342900">
              <a:buClr>
                <a:srgbClr val="4DB8A3"/>
              </a:buClr>
              <a:buFont typeface="Arial" charset="0"/>
              <a:buChar char="•"/>
              <a:defRPr/>
            </a:pPr>
            <a:r>
              <a:rPr lang="en-GB" sz="1600" dirty="0" smtClean="0">
                <a:solidFill>
                  <a:srgbClr val="E7E6E6">
                    <a:lumMod val="25000"/>
                  </a:srgbClr>
                </a:solidFill>
                <a:latin typeface="Arial" charset="0"/>
                <a:ea typeface="Arial" charset="0"/>
                <a:cs typeface="Arial" charset="0"/>
              </a:rPr>
              <a:t>We will achieve </a:t>
            </a:r>
            <a:r>
              <a:rPr lang="en-GB" sz="1600" dirty="0">
                <a:solidFill>
                  <a:srgbClr val="E7E6E6">
                    <a:lumMod val="25000"/>
                  </a:srgbClr>
                </a:solidFill>
                <a:latin typeface="Arial" charset="0"/>
                <a:ea typeface="Arial" charset="0"/>
                <a:cs typeface="Arial" charset="0"/>
              </a:rPr>
              <a:t>this by following our values which are at the core </a:t>
            </a:r>
            <a:r>
              <a:rPr lang="en-GB" sz="1600" dirty="0" smtClean="0">
                <a:solidFill>
                  <a:srgbClr val="E7E6E6">
                    <a:lumMod val="25000"/>
                  </a:srgbClr>
                </a:solidFill>
                <a:latin typeface="Arial" charset="0"/>
                <a:ea typeface="Arial" charset="0"/>
                <a:cs typeface="Arial" charset="0"/>
              </a:rPr>
              <a:t>of our </a:t>
            </a:r>
            <a:r>
              <a:rPr lang="en-GB" sz="1600" dirty="0">
                <a:solidFill>
                  <a:srgbClr val="E7E6E6">
                    <a:lumMod val="25000"/>
                  </a:srgbClr>
                </a:solidFill>
                <a:latin typeface="Arial" charset="0"/>
                <a:ea typeface="Arial" charset="0"/>
                <a:cs typeface="Arial" charset="0"/>
              </a:rPr>
              <a:t>business and underpin everything we </a:t>
            </a:r>
            <a:r>
              <a:rPr lang="en-GB" sz="1600" dirty="0" smtClean="0">
                <a:solidFill>
                  <a:srgbClr val="E7E6E6">
                    <a:lumMod val="25000"/>
                  </a:srgbClr>
                </a:solidFill>
                <a:latin typeface="Arial" charset="0"/>
                <a:ea typeface="Arial" charset="0"/>
                <a:cs typeface="Arial" charset="0"/>
              </a:rPr>
              <a:t>do: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4" name="Rectangle 13"/>
          <p:cNvSpPr/>
          <p:nvPr/>
        </p:nvSpPr>
        <p:spPr>
          <a:xfrm flipV="1">
            <a:off x="0" y="-15732"/>
            <a:ext cx="12191999" cy="1293746"/>
          </a:xfrm>
          <a:prstGeom prst="rect">
            <a:avLst/>
          </a:prstGeom>
          <a:gradFill>
            <a:gsLst>
              <a:gs pos="0">
                <a:srgbClr val="2F6179"/>
              </a:gs>
              <a:gs pos="100000">
                <a:srgbClr val="4DB8A3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92368" y="436761"/>
            <a:ext cx="1119554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Our values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– underpinning our Business Plan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1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4704290" y="6264286"/>
            <a:ext cx="2743200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E740D0-88E9-FF4C-87D2-02E254C2EF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ounded Rectangle 16"/>
          <p:cNvSpPr/>
          <p:nvPr/>
        </p:nvSpPr>
        <p:spPr bwMode="auto">
          <a:xfrm>
            <a:off x="7574279" y="3996422"/>
            <a:ext cx="4091788" cy="1470516"/>
          </a:xfrm>
          <a:prstGeom prst="roundRect">
            <a:avLst>
              <a:gd name="adj" fmla="val 0"/>
            </a:avLst>
          </a:prstGeom>
          <a:solidFill>
            <a:srgbClr val="632875"/>
          </a:solidFill>
          <a:ln>
            <a:noFill/>
          </a:ln>
          <a:effectLst/>
        </p:spPr>
        <p:txBody>
          <a:bodyPr vert="horz" wrap="square" lIns="54000" tIns="54000" rIns="54000" bIns="54000" numCol="1" rtlCol="0" anchor="ctr" anchorCtr="0" compatLnSpc="1">
            <a:prstTxWarp prst="textNoShape">
              <a:avLst/>
            </a:prstTxWarp>
          </a:bodyPr>
          <a:lstStyle/>
          <a:p>
            <a:pPr lvl="0" algn="ctr">
              <a:defRPr/>
            </a:pPr>
            <a:r>
              <a:rPr lang="en-US" sz="1400" b="1" dirty="0" smtClean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“</a:t>
            </a:r>
            <a:r>
              <a:rPr lang="en-US" sz="1400" b="1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RIIO-ED2”: </a:t>
            </a:r>
          </a:p>
          <a:p>
            <a:pPr lvl="0" algn="ctr">
              <a:defRPr/>
            </a:pPr>
            <a:r>
              <a:rPr lang="en-US" sz="1400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Revenue = Incentives + Innovation + Outputs (Electricity Distribution 2)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31971" y="1286440"/>
            <a:ext cx="6760028" cy="5567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935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 rot="10800000">
            <a:off x="492369" y="5855045"/>
            <a:ext cx="11195539" cy="54000"/>
          </a:xfrm>
          <a:prstGeom prst="rect">
            <a:avLst/>
          </a:prstGeom>
          <a:gradFill>
            <a:gsLst>
              <a:gs pos="0">
                <a:srgbClr val="4DB8A3"/>
              </a:gs>
              <a:gs pos="100000">
                <a:srgbClr val="2F6179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3231" y="6074284"/>
            <a:ext cx="1664677" cy="476296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492369" y="6133557"/>
            <a:ext cx="433854" cy="195122"/>
            <a:chOff x="5435600" y="3558786"/>
            <a:chExt cx="1151576" cy="517913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35600" y="3558786"/>
              <a:ext cx="517913" cy="517913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69263" y="3563814"/>
              <a:ext cx="517913" cy="512885"/>
            </a:xfrm>
            <a:prstGeom prst="rect">
              <a:avLst/>
            </a:prstGeom>
          </p:spPr>
        </p:pic>
      </p:grpSp>
      <p:sp>
        <p:nvSpPr>
          <p:cNvPr id="11" name="Rectangle 10"/>
          <p:cNvSpPr/>
          <p:nvPr/>
        </p:nvSpPr>
        <p:spPr>
          <a:xfrm>
            <a:off x="492369" y="6354516"/>
            <a:ext cx="1355692" cy="18466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westernpower.co.uk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 flipV="1">
            <a:off x="0" y="-15732"/>
            <a:ext cx="12191999" cy="1293746"/>
          </a:xfrm>
          <a:prstGeom prst="rect">
            <a:avLst/>
          </a:prstGeom>
          <a:gradFill>
            <a:gsLst>
              <a:gs pos="0">
                <a:srgbClr val="2F6179"/>
              </a:gs>
              <a:gs pos="100000">
                <a:srgbClr val="4DB8A3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92368" y="436761"/>
            <a:ext cx="1119553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28600" lvl="0" indent="-228600">
              <a:spcBef>
                <a:spcPts val="1000"/>
              </a:spcBef>
            </a:pPr>
            <a:r>
              <a:rPr lang="en-US" sz="3600" b="1" dirty="0" smtClean="0">
                <a:solidFill>
                  <a:srgbClr val="FFFFFF"/>
                </a:solidFill>
              </a:rPr>
              <a:t>How our plan was built</a:t>
            </a:r>
            <a:endParaRPr lang="en-US" sz="3600" b="1" dirty="0">
              <a:solidFill>
                <a:srgbClr val="FFFFFF"/>
              </a:solidFill>
            </a:endParaRPr>
          </a:p>
        </p:txBody>
      </p:sp>
      <p:sp>
        <p:nvSpPr>
          <p:cNvPr id="16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4704290" y="6264286"/>
            <a:ext cx="2743200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E740D0-88E9-FF4C-87D2-02E254C2EF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27310" y="2404226"/>
            <a:ext cx="5984376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342900" indent="-342900">
              <a:buClr>
                <a:srgbClr val="4DB8A3"/>
              </a:buClr>
              <a:buFont typeface="Arial" charset="0"/>
              <a:buChar char="•"/>
              <a:defRPr/>
            </a:pPr>
            <a:r>
              <a:rPr lang="en-GB" sz="1600" dirty="0" smtClean="0">
                <a:solidFill>
                  <a:srgbClr val="E7E6E6">
                    <a:lumMod val="25000"/>
                  </a:srgbClr>
                </a:solidFill>
                <a:latin typeface="Arial" charset="0"/>
                <a:ea typeface="Arial" charset="0"/>
                <a:cs typeface="Arial" charset="0"/>
              </a:rPr>
              <a:t>We are </a:t>
            </a:r>
            <a:r>
              <a:rPr lang="en-GB" sz="1600" b="1" dirty="0" smtClean="0">
                <a:solidFill>
                  <a:srgbClr val="E7E6E6">
                    <a:lumMod val="25000"/>
                  </a:srgbClr>
                </a:solidFill>
                <a:latin typeface="Arial" charset="0"/>
                <a:ea typeface="Arial" charset="0"/>
                <a:cs typeface="Arial" charset="0"/>
              </a:rPr>
              <a:t>maximising the opportunities for you to shape our plans </a:t>
            </a:r>
            <a:r>
              <a:rPr lang="en-GB" sz="1600" dirty="0" smtClean="0">
                <a:solidFill>
                  <a:srgbClr val="E7E6E6">
                    <a:lumMod val="25000"/>
                  </a:srgbClr>
                </a:solidFill>
                <a:latin typeface="Arial" charset="0"/>
                <a:ea typeface="Arial" charset="0"/>
                <a:cs typeface="Arial" charset="0"/>
              </a:rPr>
              <a:t>and ensure our proposals are fully well-justified: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92369" y="1467746"/>
            <a:ext cx="11054691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>
              <a:defRPr/>
            </a:pPr>
            <a:r>
              <a:rPr lang="en-GB" sz="2200" b="1" dirty="0" smtClean="0">
                <a:solidFill>
                  <a:srgbClr val="4DB8A3"/>
                </a:solidFill>
                <a:latin typeface="Arial" charset="0"/>
                <a:ea typeface="Arial" charset="0"/>
                <a:cs typeface="Arial" charset="0"/>
              </a:rPr>
              <a:t>While this is our first submission to Ofgem and their Challenge Group, it is the third draft we have published for stakeholder consultation</a:t>
            </a:r>
            <a:endParaRPr lang="en-GB" sz="2200" b="1" dirty="0">
              <a:solidFill>
                <a:srgbClr val="4DB8A3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9" name="Down Arrow 18"/>
          <p:cNvSpPr/>
          <p:nvPr/>
        </p:nvSpPr>
        <p:spPr>
          <a:xfrm>
            <a:off x="660271" y="2999700"/>
            <a:ext cx="1268293" cy="2829507"/>
          </a:xfrm>
          <a:prstGeom prst="downArrow">
            <a:avLst>
              <a:gd name="adj1" fmla="val 69672"/>
              <a:gd name="adj2" fmla="val 30525"/>
            </a:avLst>
          </a:prstGeom>
          <a:solidFill>
            <a:srgbClr val="8CDA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ounded Rectangle 19"/>
          <p:cNvSpPr/>
          <p:nvPr/>
        </p:nvSpPr>
        <p:spPr>
          <a:xfrm>
            <a:off x="450398" y="3114528"/>
            <a:ext cx="1593603" cy="452582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accent2"/>
                </a:solidFill>
              </a:rPr>
              <a:t>January 2021  </a:t>
            </a:r>
            <a:endParaRPr lang="en-GB" sz="1600" dirty="0">
              <a:solidFill>
                <a:schemeClr val="accent2"/>
              </a:solidFill>
            </a:endParaRPr>
          </a:p>
        </p:txBody>
      </p:sp>
      <p:sp>
        <p:nvSpPr>
          <p:cNvPr id="21" name="Text Placeholder 4"/>
          <p:cNvSpPr txBox="1">
            <a:spLocks/>
          </p:cNvSpPr>
          <p:nvPr/>
        </p:nvSpPr>
        <p:spPr>
          <a:xfrm>
            <a:off x="2277903" y="3168271"/>
            <a:ext cx="6082326" cy="398839"/>
          </a:xfrm>
          <a:prstGeom prst="rect">
            <a:avLst/>
          </a:prstGeom>
        </p:spPr>
        <p:txBody>
          <a:bodyPr numCol="1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1600" b="1" dirty="0" smtClean="0">
                <a:solidFill>
                  <a:schemeClr val="accent2"/>
                </a:solidFill>
              </a:rPr>
              <a:t>BP1 published and consultation</a:t>
            </a:r>
            <a:endParaRPr lang="en-GB" sz="1600" dirty="0" smtClean="0">
              <a:solidFill>
                <a:schemeClr val="accent2"/>
              </a:solidFill>
            </a:endParaRP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1600" dirty="0"/>
          </a:p>
        </p:txBody>
      </p:sp>
      <p:sp>
        <p:nvSpPr>
          <p:cNvPr id="34" name="Rounded Rectangle 33"/>
          <p:cNvSpPr/>
          <p:nvPr/>
        </p:nvSpPr>
        <p:spPr>
          <a:xfrm>
            <a:off x="450398" y="3683871"/>
            <a:ext cx="1593603" cy="452582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accent2"/>
                </a:solidFill>
              </a:rPr>
              <a:t>March 2021  </a:t>
            </a:r>
            <a:endParaRPr lang="en-GB" sz="1600" dirty="0">
              <a:solidFill>
                <a:schemeClr val="accent2"/>
              </a:solidFill>
            </a:endParaRPr>
          </a:p>
        </p:txBody>
      </p:sp>
      <p:sp>
        <p:nvSpPr>
          <p:cNvPr id="35" name="Text Placeholder 4"/>
          <p:cNvSpPr txBox="1">
            <a:spLocks/>
          </p:cNvSpPr>
          <p:nvPr/>
        </p:nvSpPr>
        <p:spPr>
          <a:xfrm>
            <a:off x="2277903" y="3737614"/>
            <a:ext cx="6082326" cy="398839"/>
          </a:xfrm>
          <a:prstGeom prst="rect">
            <a:avLst/>
          </a:prstGeom>
        </p:spPr>
        <p:txBody>
          <a:bodyPr numCol="1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1600" b="1" dirty="0" smtClean="0">
                <a:solidFill>
                  <a:schemeClr val="accent2"/>
                </a:solidFill>
              </a:rPr>
              <a:t>BP2 published and consultation</a:t>
            </a:r>
            <a:endParaRPr lang="en-GB" sz="1600" dirty="0" smtClean="0">
              <a:solidFill>
                <a:schemeClr val="accent2"/>
              </a:solidFill>
            </a:endParaRP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1600" dirty="0"/>
          </a:p>
        </p:txBody>
      </p:sp>
      <p:sp>
        <p:nvSpPr>
          <p:cNvPr id="36" name="Rounded Rectangle 35"/>
          <p:cNvSpPr/>
          <p:nvPr/>
        </p:nvSpPr>
        <p:spPr>
          <a:xfrm>
            <a:off x="450398" y="4245668"/>
            <a:ext cx="1593603" cy="452582"/>
          </a:xfrm>
          <a:prstGeom prst="roundRect">
            <a:avLst/>
          </a:prstGeom>
          <a:solidFill>
            <a:schemeClr val="bg1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accent5"/>
                </a:solidFill>
              </a:rPr>
              <a:t>July 2021  </a:t>
            </a:r>
            <a:endParaRPr lang="en-GB" sz="1600" dirty="0">
              <a:solidFill>
                <a:schemeClr val="accent5"/>
              </a:solidFill>
            </a:endParaRPr>
          </a:p>
        </p:txBody>
      </p:sp>
      <p:sp>
        <p:nvSpPr>
          <p:cNvPr id="37" name="Text Placeholder 4"/>
          <p:cNvSpPr txBox="1">
            <a:spLocks/>
          </p:cNvSpPr>
          <p:nvPr/>
        </p:nvSpPr>
        <p:spPr>
          <a:xfrm>
            <a:off x="2277903" y="4284173"/>
            <a:ext cx="6082326" cy="398839"/>
          </a:xfrm>
          <a:prstGeom prst="rect">
            <a:avLst/>
          </a:prstGeom>
        </p:spPr>
        <p:txBody>
          <a:bodyPr numCol="1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1600" b="1" dirty="0" smtClean="0">
                <a:solidFill>
                  <a:schemeClr val="accent5"/>
                </a:solidFill>
              </a:rPr>
              <a:t>BP3 (first </a:t>
            </a:r>
            <a:r>
              <a:rPr lang="en-GB" sz="1600" b="1" dirty="0">
                <a:solidFill>
                  <a:schemeClr val="accent5"/>
                </a:solidFill>
              </a:rPr>
              <a:t>s</a:t>
            </a:r>
            <a:r>
              <a:rPr lang="en-GB" sz="1600" b="1" dirty="0" smtClean="0">
                <a:solidFill>
                  <a:schemeClr val="accent5"/>
                </a:solidFill>
              </a:rPr>
              <a:t>ubmission to Ofgem) published and consultation</a:t>
            </a:r>
            <a:endParaRPr lang="en-GB" sz="1600" dirty="0" smtClean="0">
              <a:solidFill>
                <a:schemeClr val="accent5"/>
              </a:solidFill>
            </a:endParaRP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accent5"/>
              </a:solidFill>
            </a:endParaRPr>
          </a:p>
        </p:txBody>
      </p:sp>
      <p:sp>
        <p:nvSpPr>
          <p:cNvPr id="38" name="Rounded Rectangle 37"/>
          <p:cNvSpPr/>
          <p:nvPr/>
        </p:nvSpPr>
        <p:spPr>
          <a:xfrm>
            <a:off x="450398" y="4811452"/>
            <a:ext cx="1593603" cy="452582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accent2"/>
                </a:solidFill>
              </a:rPr>
              <a:t>December 2021  </a:t>
            </a:r>
            <a:endParaRPr lang="en-GB" sz="1600" dirty="0">
              <a:solidFill>
                <a:schemeClr val="accent2"/>
              </a:solidFill>
            </a:endParaRPr>
          </a:p>
        </p:txBody>
      </p:sp>
      <p:sp>
        <p:nvSpPr>
          <p:cNvPr id="39" name="Text Placeholder 4"/>
          <p:cNvSpPr txBox="1">
            <a:spLocks/>
          </p:cNvSpPr>
          <p:nvPr/>
        </p:nvSpPr>
        <p:spPr>
          <a:xfrm>
            <a:off x="2277903" y="4859101"/>
            <a:ext cx="6082326" cy="398839"/>
          </a:xfrm>
          <a:prstGeom prst="rect">
            <a:avLst/>
          </a:prstGeom>
        </p:spPr>
        <p:txBody>
          <a:bodyPr numCol="1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1600" b="1" dirty="0" smtClean="0">
                <a:solidFill>
                  <a:schemeClr val="accent2"/>
                </a:solidFill>
              </a:rPr>
              <a:t>BP4 (final submission to Ofgem) published and consultation</a:t>
            </a:r>
            <a:endParaRPr lang="en-GB" sz="1600" dirty="0" smtClean="0">
              <a:solidFill>
                <a:schemeClr val="accent2"/>
              </a:solidFill>
            </a:endParaRP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1600" dirty="0"/>
          </a:p>
        </p:txBody>
      </p:sp>
      <p:pic>
        <p:nvPicPr>
          <p:cNvPr id="23" name="Picture 22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9445925" y="2112116"/>
            <a:ext cx="2241982" cy="1751330"/>
          </a:xfrm>
          <a:prstGeom prst="rect">
            <a:avLst/>
          </a:prstGeom>
        </p:spPr>
      </p:pic>
      <p:pic>
        <p:nvPicPr>
          <p:cNvPr id="25" name="Picture 24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9445925" y="3940901"/>
            <a:ext cx="2241982" cy="175133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488678" y="2327281"/>
            <a:ext cx="2172334" cy="12583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GB" sz="2800" b="1" dirty="0" smtClean="0">
                <a:solidFill>
                  <a:schemeClr val="bg1"/>
                </a:solidFill>
              </a:rPr>
              <a:t>82%</a:t>
            </a:r>
          </a:p>
          <a:p>
            <a:pPr algn="ctr"/>
            <a:r>
              <a:rPr lang="en-GB" sz="1400" dirty="0">
                <a:solidFill>
                  <a:schemeClr val="bg1"/>
                </a:solidFill>
              </a:rPr>
              <a:t>e</a:t>
            </a:r>
            <a:r>
              <a:rPr lang="en-GB" sz="1400" dirty="0" smtClean="0">
                <a:solidFill>
                  <a:schemeClr val="bg1"/>
                </a:solidFill>
              </a:rPr>
              <a:t>nd user acceptability </a:t>
            </a:r>
          </a:p>
          <a:p>
            <a:pPr algn="ctr"/>
            <a:r>
              <a:rPr lang="en-GB" sz="1400" dirty="0" smtClean="0">
                <a:solidFill>
                  <a:schemeClr val="bg1"/>
                </a:solidFill>
              </a:rPr>
              <a:t>of the overall plan </a:t>
            </a:r>
          </a:p>
          <a:p>
            <a:pPr algn="ctr"/>
            <a:r>
              <a:rPr lang="en-GB" sz="1400" dirty="0" smtClean="0">
                <a:solidFill>
                  <a:schemeClr val="bg1"/>
                </a:solidFill>
              </a:rPr>
              <a:t>(only 3% “unacceptable”)</a:t>
            </a:r>
            <a:endParaRPr lang="en-GB" sz="1400" dirty="0">
              <a:solidFill>
                <a:schemeClr val="bg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9488678" y="4147119"/>
            <a:ext cx="2172334" cy="12583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GB" sz="2800" b="1" dirty="0" smtClean="0">
                <a:solidFill>
                  <a:schemeClr val="bg1"/>
                </a:solidFill>
              </a:rPr>
              <a:t>87% - 97%</a:t>
            </a:r>
          </a:p>
          <a:p>
            <a:pPr algn="ctr"/>
            <a:r>
              <a:rPr lang="en-GB" sz="1400" dirty="0" smtClean="0">
                <a:solidFill>
                  <a:schemeClr val="bg1"/>
                </a:solidFill>
              </a:rPr>
              <a:t>stakeholder acceptability of WPD’s core commitments</a:t>
            </a:r>
            <a:endParaRPr lang="en-GB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1584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 rot="10800000">
            <a:off x="492369" y="5855045"/>
            <a:ext cx="11195539" cy="54000"/>
          </a:xfrm>
          <a:prstGeom prst="rect">
            <a:avLst/>
          </a:prstGeom>
          <a:gradFill>
            <a:gsLst>
              <a:gs pos="0">
                <a:srgbClr val="4DB8A3"/>
              </a:gs>
              <a:gs pos="100000">
                <a:srgbClr val="2F6179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3231" y="6074284"/>
            <a:ext cx="1664677" cy="476296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492369" y="6133557"/>
            <a:ext cx="433854" cy="195122"/>
            <a:chOff x="5435600" y="3558786"/>
            <a:chExt cx="1151576" cy="517913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35600" y="3558786"/>
              <a:ext cx="517913" cy="517913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69263" y="3563814"/>
              <a:ext cx="517913" cy="512885"/>
            </a:xfrm>
            <a:prstGeom prst="rect">
              <a:avLst/>
            </a:prstGeom>
          </p:spPr>
        </p:pic>
      </p:grpSp>
      <p:sp>
        <p:nvSpPr>
          <p:cNvPr id="11" name="Rectangle 10"/>
          <p:cNvSpPr/>
          <p:nvPr/>
        </p:nvSpPr>
        <p:spPr>
          <a:xfrm>
            <a:off x="492369" y="6354516"/>
            <a:ext cx="1355692" cy="18466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westernpower.co.uk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 flipV="1">
            <a:off x="0" y="-15732"/>
            <a:ext cx="12191999" cy="1293746"/>
          </a:xfrm>
          <a:prstGeom prst="rect">
            <a:avLst/>
          </a:prstGeom>
          <a:gradFill>
            <a:gsLst>
              <a:gs pos="0">
                <a:srgbClr val="2F6179"/>
              </a:gs>
              <a:gs pos="100000">
                <a:srgbClr val="4DB8A3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92368" y="436761"/>
            <a:ext cx="1119553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28600" lvl="0" indent="-228600">
              <a:spcBef>
                <a:spcPts val="1000"/>
              </a:spcBef>
            </a:pPr>
            <a:r>
              <a:rPr lang="en-US" sz="3600" b="1" dirty="0" smtClean="0">
                <a:solidFill>
                  <a:srgbClr val="FFFFFF"/>
                </a:solidFill>
              </a:rPr>
              <a:t>How our plan was built</a:t>
            </a:r>
            <a:endParaRPr lang="en-US" sz="3600" b="1" dirty="0">
              <a:solidFill>
                <a:srgbClr val="FFFFFF"/>
              </a:solidFill>
            </a:endParaRPr>
          </a:p>
        </p:txBody>
      </p:sp>
      <p:sp>
        <p:nvSpPr>
          <p:cNvPr id="16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4704290" y="6264286"/>
            <a:ext cx="2743200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E740D0-88E9-FF4C-87D2-02E254C2EF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27780" y="2412761"/>
            <a:ext cx="6052314" cy="8617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342900" lvl="0" indent="-342900">
              <a:buClr>
                <a:srgbClr val="4DB8A3"/>
              </a:buClr>
              <a:buFont typeface="Arial" charset="0"/>
              <a:buChar char="•"/>
              <a:defRPr/>
            </a:pPr>
            <a:r>
              <a:rPr lang="nl-NL" sz="1400" dirty="0" smtClean="0">
                <a:solidFill>
                  <a:srgbClr val="E7E6E6">
                    <a:lumMod val="25000"/>
                  </a:srgbClr>
                </a:solidFill>
                <a:latin typeface="Arial" charset="0"/>
                <a:ea typeface="Arial" charset="0"/>
                <a:cs typeface="Arial" charset="0"/>
              </a:rPr>
              <a:t>In </a:t>
            </a:r>
            <a:r>
              <a:rPr lang="nl-NL" sz="1400" dirty="0">
                <a:solidFill>
                  <a:srgbClr val="E7E6E6">
                    <a:lumMod val="25000"/>
                  </a:srgbClr>
                </a:solidFill>
                <a:latin typeface="Arial" charset="0"/>
                <a:ea typeface="Arial" charset="0"/>
                <a:cs typeface="Arial" charset="0"/>
              </a:rPr>
              <a:t>addition we’ve considered over 70,000 customer </a:t>
            </a:r>
            <a:r>
              <a:rPr lang="nl-NL" sz="1400" dirty="0" smtClean="0">
                <a:solidFill>
                  <a:srgbClr val="E7E6E6">
                    <a:lumMod val="25000"/>
                  </a:srgbClr>
                </a:solidFill>
                <a:latin typeface="Arial" charset="0"/>
                <a:ea typeface="Arial" charset="0"/>
                <a:cs typeface="Arial" charset="0"/>
              </a:rPr>
              <a:t>interactions</a:t>
            </a:r>
          </a:p>
          <a:p>
            <a:pPr marL="630238" lvl="1" indent="-260350">
              <a:buClr>
                <a:srgbClr val="4DB8A3"/>
              </a:buClr>
              <a:buFont typeface="Arial" panose="020B0604020202020204" pitchFamily="34" charset="0"/>
              <a:buChar char="−"/>
              <a:defRPr/>
            </a:pPr>
            <a:endParaRPr lang="nl-NL" sz="1400" dirty="0">
              <a:solidFill>
                <a:srgbClr val="E7E6E6">
                  <a:lumMod val="25000"/>
                </a:srgbClr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lvl="0" indent="-342900">
              <a:buClr>
                <a:srgbClr val="4DB8A3"/>
              </a:buClr>
              <a:buFont typeface="Arial" charset="0"/>
              <a:buChar char="•"/>
              <a:defRPr/>
            </a:pPr>
            <a:r>
              <a:rPr lang="nl-NL" sz="1400" dirty="0">
                <a:solidFill>
                  <a:srgbClr val="E7E6E6">
                    <a:lumMod val="25000"/>
                  </a:srgbClr>
                </a:solidFill>
                <a:latin typeface="Arial" charset="0"/>
                <a:ea typeface="Arial" charset="0"/>
                <a:cs typeface="Arial" charset="0"/>
              </a:rPr>
              <a:t>Every commitment has been co-created from a blank sheet through to detailed and refined targets</a:t>
            </a:r>
            <a:endParaRPr lang="en-GB" sz="1400" dirty="0">
              <a:solidFill>
                <a:srgbClr val="E7E6E6">
                  <a:lumMod val="25000"/>
                </a:srgb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92369" y="1467746"/>
            <a:ext cx="11054691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>
              <a:defRPr/>
            </a:pPr>
            <a:r>
              <a:rPr lang="en-GB" sz="2200" b="1" dirty="0">
                <a:solidFill>
                  <a:srgbClr val="4DB8A3"/>
                </a:solidFill>
                <a:latin typeface="Arial" charset="0"/>
                <a:ea typeface="Arial" charset="0"/>
                <a:cs typeface="Arial" charset="0"/>
              </a:rPr>
              <a:t>Over 19,000 stakeholders engaged via 250 </a:t>
            </a:r>
            <a:r>
              <a:rPr lang="en-GB" sz="2200" b="1" dirty="0" smtClean="0">
                <a:solidFill>
                  <a:srgbClr val="4DB8A3"/>
                </a:solidFill>
                <a:latin typeface="Arial" charset="0"/>
                <a:ea typeface="Arial" charset="0"/>
                <a:cs typeface="Arial" charset="0"/>
              </a:rPr>
              <a:t>events (over </a:t>
            </a:r>
            <a:r>
              <a:rPr lang="en-GB" sz="2200" b="1" dirty="0">
                <a:solidFill>
                  <a:srgbClr val="4DB8A3"/>
                </a:solidFill>
                <a:latin typeface="Arial" charset="0"/>
                <a:ea typeface="Arial" charset="0"/>
                <a:cs typeface="Arial" charset="0"/>
              </a:rPr>
              <a:t>6,400 via direct, in-person engagement)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8301" y="3566135"/>
            <a:ext cx="1106424" cy="110566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3885" y="3566135"/>
            <a:ext cx="1106424" cy="110566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091931" y="3927472"/>
            <a:ext cx="688009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5000" dirty="0" smtClean="0">
                <a:solidFill>
                  <a:srgbClr val="428B84"/>
                </a:solidFill>
                <a:sym typeface="Wingdings" panose="05000000000000000000" pitchFamily="2" charset="2"/>
              </a:rPr>
              <a:t></a:t>
            </a:r>
            <a:endParaRPr lang="en-GB" sz="5000" dirty="0">
              <a:solidFill>
                <a:srgbClr val="428B84"/>
              </a:solidFill>
            </a:endParaRPr>
          </a:p>
        </p:txBody>
      </p:sp>
      <p:sp>
        <p:nvSpPr>
          <p:cNvPr id="12" name="Right Arrow 11"/>
          <p:cNvSpPr/>
          <p:nvPr/>
        </p:nvSpPr>
        <p:spPr>
          <a:xfrm>
            <a:off x="2347158" y="3898181"/>
            <a:ext cx="436986" cy="393818"/>
          </a:xfrm>
          <a:prstGeom prst="rightArrow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Right Arrow 39"/>
          <p:cNvSpPr/>
          <p:nvPr/>
        </p:nvSpPr>
        <p:spPr>
          <a:xfrm>
            <a:off x="4111188" y="3912664"/>
            <a:ext cx="436986" cy="393818"/>
          </a:xfrm>
          <a:prstGeom prst="rightArrow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7" name="Group 16"/>
          <p:cNvGrpSpPr/>
          <p:nvPr/>
        </p:nvGrpSpPr>
        <p:grpSpPr>
          <a:xfrm>
            <a:off x="1109949" y="3567688"/>
            <a:ext cx="1105665" cy="1106424"/>
            <a:chOff x="6784005" y="4247221"/>
            <a:chExt cx="1105665" cy="1106424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9" cstate="screen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99520" l="0" r="100000">
                          <a14:foregroundMark x1="27335" y1="24365" x2="28228" y2="76458"/>
                          <a14:backgroundMark x1="41415" y1="29375" x2="44712" y2="69046"/>
                          <a14:backgroundMark x1="35646" y1="31846" x2="38118" y2="69046"/>
                          <a14:backgroundMark x1="50549" y1="41730" x2="53022" y2="63212"/>
                          <a14:backgroundMark x1="58791" y1="40082" x2="59615" y2="63212"/>
                        </a14:backgroundRemoval>
                      </a14:imgEffect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84005" y="4247221"/>
              <a:ext cx="1105665" cy="1106424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7127240" y="4577714"/>
              <a:ext cx="259080" cy="44640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1" name="Rectangle 40"/>
            <p:cNvSpPr/>
            <p:nvPr/>
          </p:nvSpPr>
          <p:spPr>
            <a:xfrm>
              <a:off x="7281251" y="4689970"/>
              <a:ext cx="259080" cy="3341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aphicFrame>
        <p:nvGraphicFramePr>
          <p:cNvPr id="19" name="Table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5978353"/>
              </p:ext>
            </p:extLst>
          </p:nvPr>
        </p:nvGraphicFramePr>
        <p:xfrm>
          <a:off x="7043724" y="2380219"/>
          <a:ext cx="4603076" cy="2270760"/>
        </p:xfrm>
        <a:graphic>
          <a:graphicData uri="http://schemas.openxmlformats.org/drawingml/2006/table">
            <a:tbl>
              <a:tblPr firstRow="1" firstCol="1" bandRow="1"/>
              <a:tblGrid>
                <a:gridCol w="271013">
                  <a:extLst>
                    <a:ext uri="{9D8B030D-6E8A-4147-A177-3AD203B41FA5}">
                      <a16:colId xmlns:a16="http://schemas.microsoft.com/office/drawing/2014/main" val="925366164"/>
                    </a:ext>
                  </a:extLst>
                </a:gridCol>
                <a:gridCol w="2518413">
                  <a:extLst>
                    <a:ext uri="{9D8B030D-6E8A-4147-A177-3AD203B41FA5}">
                      <a16:colId xmlns:a16="http://schemas.microsoft.com/office/drawing/2014/main" val="1151500286"/>
                    </a:ext>
                  </a:extLst>
                </a:gridCol>
                <a:gridCol w="362730">
                  <a:extLst>
                    <a:ext uri="{9D8B030D-6E8A-4147-A177-3AD203B41FA5}">
                      <a16:colId xmlns:a16="http://schemas.microsoft.com/office/drawing/2014/main" val="248241179"/>
                    </a:ext>
                  </a:extLst>
                </a:gridCol>
                <a:gridCol w="362730">
                  <a:extLst>
                    <a:ext uri="{9D8B030D-6E8A-4147-A177-3AD203B41FA5}">
                      <a16:colId xmlns:a16="http://schemas.microsoft.com/office/drawing/2014/main" val="454068217"/>
                    </a:ext>
                  </a:extLst>
                </a:gridCol>
                <a:gridCol w="362730">
                  <a:extLst>
                    <a:ext uri="{9D8B030D-6E8A-4147-A177-3AD203B41FA5}">
                      <a16:colId xmlns:a16="http://schemas.microsoft.com/office/drawing/2014/main" val="2721267488"/>
                    </a:ext>
                  </a:extLst>
                </a:gridCol>
                <a:gridCol w="362730">
                  <a:extLst>
                    <a:ext uri="{9D8B030D-6E8A-4147-A177-3AD203B41FA5}">
                      <a16:colId xmlns:a16="http://schemas.microsoft.com/office/drawing/2014/main" val="1762956690"/>
                    </a:ext>
                  </a:extLst>
                </a:gridCol>
                <a:gridCol w="362730">
                  <a:extLst>
                    <a:ext uri="{9D8B030D-6E8A-4147-A177-3AD203B41FA5}">
                      <a16:colId xmlns:a16="http://schemas.microsoft.com/office/drawing/2014/main" val="329025012"/>
                    </a:ext>
                  </a:extLst>
                </a:gridCol>
              </a:tblGrid>
              <a:tr h="33775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500" b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en-GB" sz="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657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600" b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Commitment</a:t>
                      </a:r>
                      <a:endParaRPr lang="en-GB" sz="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657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600" b="1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Phase 1</a:t>
                      </a:r>
                      <a:endParaRPr lang="en-GB" sz="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600" b="1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Preliminary engagement</a:t>
                      </a:r>
                      <a:endParaRPr lang="en-GB" sz="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657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600" b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Phase 2</a:t>
                      </a:r>
                      <a:endParaRPr lang="en-GB" sz="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600" b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Social value</a:t>
                      </a:r>
                      <a:endParaRPr lang="en-GB" sz="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657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600" b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Phase 3</a:t>
                      </a:r>
                      <a:endParaRPr lang="en-GB" sz="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600" b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Business Plan development</a:t>
                      </a:r>
                      <a:endParaRPr lang="en-GB" sz="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657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600" b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Phase 4</a:t>
                      </a:r>
                      <a:endParaRPr lang="en-GB" sz="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600" b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Business Plan refinement</a:t>
                      </a:r>
                      <a:endParaRPr lang="en-GB" sz="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657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600" b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Phase 5 Business Plan acceptance</a:t>
                      </a:r>
                      <a:endParaRPr lang="en-GB" sz="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657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1170731"/>
                  </a:ext>
                </a:extLst>
              </a:tr>
              <a:tr h="31524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700" b="1">
                          <a:solidFill>
                            <a:srgbClr val="33657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6</a:t>
                      </a:r>
                      <a:endParaRPr lang="en-GB" sz="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E2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700" b="1">
                          <a:solidFill>
                            <a:srgbClr val="33657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Proactively contact over two million Priority Services Register customers once every two years (with 60% via direct telephone call) to remind them of the services we provide and update their records.</a:t>
                      </a:r>
                      <a:endParaRPr lang="en-GB" sz="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7780" marR="1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E2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600" b="1" dirty="0">
                          <a:solidFill>
                            <a:srgbClr val="33657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en-GB" sz="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600" b="1" dirty="0">
                          <a:solidFill>
                            <a:srgbClr val="33657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en-GB" sz="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600" b="1">
                          <a:solidFill>
                            <a:srgbClr val="33657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en-GB" sz="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1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  <a:sym typeface="Wingdings" panose="05000000000000000000" pitchFamily="2" charset="2"/>
                        </a:rPr>
                        <a:t></a:t>
                      </a:r>
                      <a:endParaRPr lang="en-GB" sz="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600" b="1">
                          <a:solidFill>
                            <a:srgbClr val="33657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en-GB" sz="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7172916"/>
                  </a:ext>
                </a:extLst>
              </a:tr>
              <a:tr h="39405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700" b="1">
                          <a:solidFill>
                            <a:srgbClr val="33657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7</a:t>
                      </a:r>
                      <a:endParaRPr lang="en-GB" sz="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E2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700" b="1">
                          <a:solidFill>
                            <a:srgbClr val="33657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Achieve a 'one-stop-shop' service so that customers only have to join the Priority Services Register once to be registered automatically with their energy supplier, water company, gas distributor and telecommunications companies.</a:t>
                      </a:r>
                      <a:endParaRPr lang="en-GB" sz="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7780" marR="1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E2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600" b="1" dirty="0">
                          <a:solidFill>
                            <a:srgbClr val="33657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en-GB" sz="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600" b="1">
                          <a:solidFill>
                            <a:srgbClr val="33657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en-GB" sz="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600" b="1">
                          <a:solidFill>
                            <a:srgbClr val="33657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en-GB" sz="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1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  <a:sym typeface="Wingdings" panose="05000000000000000000" pitchFamily="2" charset="2"/>
                        </a:rPr>
                        <a:t></a:t>
                      </a:r>
                      <a:endParaRPr lang="en-GB" sz="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600" b="1">
                          <a:solidFill>
                            <a:srgbClr val="33657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en-GB" sz="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8785377"/>
                  </a:ext>
                </a:extLst>
              </a:tr>
              <a:tr h="31524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700" b="1">
                          <a:solidFill>
                            <a:srgbClr val="33657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8</a:t>
                      </a:r>
                      <a:endParaRPr lang="en-GB" sz="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E2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700" b="1">
                          <a:solidFill>
                            <a:srgbClr val="33657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Increase the number of customers registered on the Priority Services Register to 40% of total eligible customers including 50,000 hard-to-reach customers each year.</a:t>
                      </a:r>
                      <a:endParaRPr lang="en-GB" sz="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7780" marR="1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E2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600" b="1" dirty="0">
                          <a:solidFill>
                            <a:srgbClr val="33657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en-GB" sz="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600" b="1" dirty="0">
                          <a:solidFill>
                            <a:srgbClr val="33657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en-GB" sz="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600" b="1">
                          <a:solidFill>
                            <a:srgbClr val="33657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en-GB" sz="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1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  <a:sym typeface="Wingdings" panose="05000000000000000000" pitchFamily="2" charset="2"/>
                        </a:rPr>
                        <a:t></a:t>
                      </a:r>
                      <a:endParaRPr lang="en-GB" sz="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600" b="1">
                          <a:solidFill>
                            <a:srgbClr val="33657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en-GB" sz="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9721145"/>
                  </a:ext>
                </a:extLst>
              </a:tr>
              <a:tr h="15762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700" b="1">
                          <a:solidFill>
                            <a:srgbClr val="33657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9</a:t>
                      </a:r>
                      <a:endParaRPr lang="en-GB" sz="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E2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700" b="1">
                          <a:solidFill>
                            <a:srgbClr val="33657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Support 113,000 fuel poor customers to save £60 million on their energy bills over RIIO-ED2.</a:t>
                      </a:r>
                      <a:endParaRPr lang="en-GB" sz="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7780" marR="1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E2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600" b="1" dirty="0">
                          <a:solidFill>
                            <a:srgbClr val="33657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en-GB" sz="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600" b="1" dirty="0">
                          <a:solidFill>
                            <a:srgbClr val="33657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en-GB" sz="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600" b="1">
                          <a:solidFill>
                            <a:srgbClr val="33657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en-GB" sz="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1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  <a:sym typeface="Wingdings" panose="05000000000000000000" pitchFamily="2" charset="2"/>
                        </a:rPr>
                        <a:t></a:t>
                      </a:r>
                      <a:endParaRPr lang="en-GB" sz="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600" b="1">
                          <a:solidFill>
                            <a:srgbClr val="33657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en-GB" sz="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1636184"/>
                  </a:ext>
                </a:extLst>
              </a:tr>
              <a:tr h="15762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700" b="1">
                          <a:solidFill>
                            <a:srgbClr val="33657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10</a:t>
                      </a:r>
                      <a:endParaRPr lang="en-GB" sz="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E2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700" b="1">
                          <a:solidFill>
                            <a:srgbClr val="33657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600,000 Priority Services Register customers to be offered a bespoke smart energy action plan each year.</a:t>
                      </a:r>
                      <a:endParaRPr lang="en-GB" sz="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7780" marR="1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E2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600" b="1" dirty="0">
                          <a:solidFill>
                            <a:srgbClr val="33657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en-GB" sz="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600" b="1">
                          <a:solidFill>
                            <a:srgbClr val="33657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en-GB" sz="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600" b="1">
                          <a:solidFill>
                            <a:srgbClr val="33657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en-GB" sz="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1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  <a:sym typeface="Wingdings" panose="05000000000000000000" pitchFamily="2" charset="2"/>
                        </a:rPr>
                        <a:t></a:t>
                      </a:r>
                      <a:endParaRPr lang="en-GB" sz="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600" b="1" dirty="0">
                          <a:solidFill>
                            <a:srgbClr val="33657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en-GB" sz="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2673536"/>
                  </a:ext>
                </a:extLst>
              </a:tr>
            </a:tbl>
          </a:graphicData>
        </a:graphic>
      </p:graphicFrame>
      <p:graphicFrame>
        <p:nvGraphicFramePr>
          <p:cNvPr id="22" name="Table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8447531"/>
              </p:ext>
            </p:extLst>
          </p:nvPr>
        </p:nvGraphicFramePr>
        <p:xfrm>
          <a:off x="7062963" y="4904273"/>
          <a:ext cx="4583837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6142">
                  <a:extLst>
                    <a:ext uri="{9D8B030D-6E8A-4147-A177-3AD203B41FA5}">
                      <a16:colId xmlns:a16="http://schemas.microsoft.com/office/drawing/2014/main" val="3276942187"/>
                    </a:ext>
                  </a:extLst>
                </a:gridCol>
                <a:gridCol w="2353812">
                  <a:extLst>
                    <a:ext uri="{9D8B030D-6E8A-4147-A177-3AD203B41FA5}">
                      <a16:colId xmlns:a16="http://schemas.microsoft.com/office/drawing/2014/main" val="390137482"/>
                    </a:ext>
                  </a:extLst>
                </a:gridCol>
                <a:gridCol w="224117">
                  <a:extLst>
                    <a:ext uri="{9D8B030D-6E8A-4147-A177-3AD203B41FA5}">
                      <a16:colId xmlns:a16="http://schemas.microsoft.com/office/drawing/2014/main" val="3643334312"/>
                    </a:ext>
                  </a:extLst>
                </a:gridCol>
                <a:gridCol w="1749766">
                  <a:extLst>
                    <a:ext uri="{9D8B030D-6E8A-4147-A177-3AD203B41FA5}">
                      <a16:colId xmlns:a16="http://schemas.microsoft.com/office/drawing/2014/main" val="1828829142"/>
                    </a:ext>
                  </a:extLst>
                </a:gridCol>
              </a:tblGrid>
              <a:tr h="128224">
                <a:tc>
                  <a:txBody>
                    <a:bodyPr/>
                    <a:lstStyle/>
                    <a:p>
                      <a:endParaRPr lang="en-GB" sz="600" b="0" dirty="0">
                        <a:solidFill>
                          <a:schemeClr val="tx1"/>
                        </a:solidFill>
                      </a:endParaRPr>
                    </a:p>
                  </a:txBody>
                  <a:tcPr marL="36000" marR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600" b="1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No stakeholder support at that stage</a:t>
                      </a:r>
                      <a:endParaRPr lang="en-GB" sz="600" b="0" dirty="0">
                        <a:solidFill>
                          <a:schemeClr val="tx1"/>
                        </a:solidFill>
                      </a:endParaRPr>
                    </a:p>
                  </a:txBody>
                  <a:tcPr marL="36000" marR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600" b="0" dirty="0">
                        <a:solidFill>
                          <a:schemeClr val="tx1"/>
                        </a:solidFill>
                      </a:endParaRPr>
                    </a:p>
                  </a:txBody>
                  <a:tcPr marL="36000" marR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600" b="1" dirty="0" smtClean="0">
                          <a:solidFill>
                            <a:srgbClr val="92D05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Action specifically requested by stakeholders</a:t>
                      </a:r>
                      <a:endParaRPr lang="en-GB" sz="600" b="0" dirty="0">
                        <a:solidFill>
                          <a:schemeClr val="tx1"/>
                        </a:solidFill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0290193"/>
                  </a:ext>
                </a:extLst>
              </a:tr>
              <a:tr h="219812">
                <a:tc>
                  <a:txBody>
                    <a:bodyPr/>
                    <a:lstStyle/>
                    <a:p>
                      <a:endParaRPr lang="en-GB" sz="600" b="0" dirty="0">
                        <a:solidFill>
                          <a:schemeClr val="tx1"/>
                        </a:solidFill>
                      </a:endParaRPr>
                    </a:p>
                  </a:txBody>
                  <a:tcPr marL="36000" marR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600" b="1" dirty="0" smtClean="0">
                          <a:solidFill>
                            <a:srgbClr val="FF66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Regulatory or legislative drivers </a:t>
                      </a:r>
                      <a:r>
                        <a:rPr lang="en-GB" sz="600" i="1" dirty="0" smtClean="0">
                          <a:solidFill>
                            <a:srgbClr val="FF66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(including suggested actions from WPD based on our expertise, but not yet tested with stakeholders)</a:t>
                      </a:r>
                      <a:endParaRPr lang="en-GB" sz="600" b="0" dirty="0">
                        <a:solidFill>
                          <a:schemeClr val="tx1"/>
                        </a:solidFill>
                      </a:endParaRPr>
                    </a:p>
                  </a:txBody>
                  <a:tcPr marL="36000" marR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600" b="0" dirty="0">
                        <a:solidFill>
                          <a:schemeClr val="tx1"/>
                        </a:solidFill>
                      </a:endParaRPr>
                    </a:p>
                  </a:txBody>
                  <a:tcPr marL="36000" marR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600" b="1" dirty="0" smtClean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Specific action reviewed and agreed with stakeholders</a:t>
                      </a:r>
                      <a:endParaRPr lang="en-GB" sz="600" b="0" dirty="0">
                        <a:solidFill>
                          <a:schemeClr val="tx1"/>
                        </a:solidFill>
                      </a:endParaRPr>
                    </a:p>
                  </a:txBody>
                  <a:tcPr marL="36000" marR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0893694"/>
                  </a:ext>
                </a:extLst>
              </a:tr>
              <a:tr h="219812">
                <a:tc>
                  <a:txBody>
                    <a:bodyPr/>
                    <a:lstStyle/>
                    <a:p>
                      <a:endParaRPr lang="en-GB" sz="600" b="0" dirty="0">
                        <a:solidFill>
                          <a:schemeClr val="tx1"/>
                        </a:solidFill>
                      </a:endParaRPr>
                    </a:p>
                  </a:txBody>
                  <a:tcPr marL="36000" marR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600" b="1" dirty="0" smtClean="0">
                          <a:solidFill>
                            <a:srgbClr val="FFC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High level stakeholder support  </a:t>
                      </a:r>
                      <a:r>
                        <a:rPr lang="en-GB" sz="600" i="1" dirty="0" smtClean="0">
                          <a:solidFill>
                            <a:srgbClr val="FFC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(e.g. indicating this overall area of activity is a priority, but not yet indicating specific actions)</a:t>
                      </a:r>
                      <a:endParaRPr lang="en-GB" sz="600" b="0" dirty="0">
                        <a:solidFill>
                          <a:schemeClr val="tx1"/>
                        </a:solidFill>
                      </a:endParaRPr>
                    </a:p>
                  </a:txBody>
                  <a:tcPr marL="36000" marR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1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  <a:sym typeface="Wingdings" panose="05000000000000000000" pitchFamily="2" charset="2"/>
                        </a:rPr>
                        <a:t></a:t>
                      </a:r>
                      <a:endParaRPr lang="en-GB" sz="1000" b="0" dirty="0">
                        <a:solidFill>
                          <a:schemeClr val="tx1"/>
                        </a:solidFill>
                      </a:endParaRPr>
                    </a:p>
                  </a:txBody>
                  <a:tcPr marL="36000" marR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600" b="1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Increased ambition following feedback</a:t>
                      </a:r>
                      <a:endParaRPr lang="en-GB" sz="1000" b="0" dirty="0">
                        <a:solidFill>
                          <a:schemeClr val="tx1"/>
                        </a:solidFill>
                      </a:endParaRPr>
                    </a:p>
                  </a:txBody>
                  <a:tcPr marL="36000" marR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3134886"/>
                  </a:ext>
                </a:extLst>
              </a:tr>
            </a:tbl>
          </a:graphicData>
        </a:graphic>
      </p:graphicFrame>
      <p:sp>
        <p:nvSpPr>
          <p:cNvPr id="23" name="Rectangle 22"/>
          <p:cNvSpPr/>
          <p:nvPr/>
        </p:nvSpPr>
        <p:spPr>
          <a:xfrm>
            <a:off x="6938246" y="2193473"/>
            <a:ext cx="785793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800" dirty="0"/>
              <a:t>For example:</a:t>
            </a:r>
          </a:p>
        </p:txBody>
      </p:sp>
      <p:sp>
        <p:nvSpPr>
          <p:cNvPr id="28" name="Rectangle 27"/>
          <p:cNvSpPr/>
          <p:nvPr/>
        </p:nvSpPr>
        <p:spPr>
          <a:xfrm>
            <a:off x="6968468" y="4704768"/>
            <a:ext cx="391454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800" dirty="0" smtClean="0"/>
              <a:t>Key:</a:t>
            </a:r>
            <a:endParaRPr lang="en-GB" sz="800" dirty="0"/>
          </a:p>
        </p:txBody>
      </p:sp>
    </p:spTree>
    <p:extLst>
      <p:ext uri="{BB962C8B-B14F-4D97-AF65-F5344CB8AC3E}">
        <p14:creationId xmlns:p14="http://schemas.microsoft.com/office/powerpoint/2010/main" val="3014265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ounded Rectangle 35"/>
          <p:cNvSpPr/>
          <p:nvPr/>
        </p:nvSpPr>
        <p:spPr>
          <a:xfrm>
            <a:off x="8113542" y="1892808"/>
            <a:ext cx="3563346" cy="3782210"/>
          </a:xfrm>
          <a:prstGeom prst="roundRect">
            <a:avLst>
              <a:gd name="adj" fmla="val 5203"/>
            </a:avLst>
          </a:prstGeom>
          <a:solidFill>
            <a:schemeClr val="bg1"/>
          </a:solidFill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GB" b="1" i="1" dirty="0" smtClean="0">
                <a:solidFill>
                  <a:schemeClr val="accent2"/>
                </a:solidFill>
              </a:rPr>
              <a:t>     </a:t>
            </a:r>
            <a:r>
              <a:rPr lang="en-GB" b="1" dirty="0" smtClean="0">
                <a:solidFill>
                  <a:schemeClr val="accent2"/>
                </a:solidFill>
              </a:rPr>
              <a:t> key strategies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06018" y="2676630"/>
            <a:ext cx="1841042" cy="254306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7" name="Oval 36"/>
          <p:cNvSpPr/>
          <p:nvPr/>
        </p:nvSpPr>
        <p:spPr>
          <a:xfrm>
            <a:off x="8913309" y="1970963"/>
            <a:ext cx="360000" cy="360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GB" b="1" dirty="0" smtClean="0"/>
              <a:t>12</a:t>
            </a:r>
            <a:endParaRPr lang="en-GB" b="1" dirty="0"/>
          </a:p>
        </p:txBody>
      </p:sp>
      <p:sp>
        <p:nvSpPr>
          <p:cNvPr id="39" name="Rounded Rectangle 38"/>
          <p:cNvSpPr/>
          <p:nvPr/>
        </p:nvSpPr>
        <p:spPr>
          <a:xfrm>
            <a:off x="8211104" y="2402883"/>
            <a:ext cx="1621915" cy="2333752"/>
          </a:xfrm>
          <a:prstGeom prst="roundRect">
            <a:avLst>
              <a:gd name="adj" fmla="val 0"/>
            </a:avLst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28600" indent="-228600">
              <a:buFont typeface="Arial" panose="020B0604020202020204" pitchFamily="34" charset="0"/>
              <a:buChar char="•"/>
            </a:pPr>
            <a:r>
              <a:rPr lang="en-GB" sz="1200" dirty="0" smtClean="0">
                <a:solidFill>
                  <a:schemeClr val="accent2"/>
                </a:solidFill>
              </a:rPr>
              <a:t>Climate resilience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endParaRPr lang="en-GB" sz="200" dirty="0" smtClean="0">
              <a:solidFill>
                <a:schemeClr val="accent2"/>
              </a:solidFill>
            </a:endParaRP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GB" sz="1200" dirty="0" smtClean="0">
                <a:solidFill>
                  <a:schemeClr val="accent2"/>
                </a:solidFill>
              </a:rPr>
              <a:t>Customer vulnerability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endParaRPr lang="en-GB" sz="200" dirty="0" smtClean="0">
              <a:solidFill>
                <a:schemeClr val="accent2"/>
              </a:solidFill>
            </a:endParaRP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GB" sz="1200" dirty="0" smtClean="0">
                <a:solidFill>
                  <a:schemeClr val="accent2"/>
                </a:solidFill>
              </a:rPr>
              <a:t>Digitalisation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endParaRPr lang="en-GB" sz="400" dirty="0" smtClean="0">
              <a:solidFill>
                <a:schemeClr val="accent2"/>
              </a:solidFill>
            </a:endParaRP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GB" sz="1200" dirty="0" smtClean="0">
                <a:solidFill>
                  <a:schemeClr val="accent2"/>
                </a:solidFill>
              </a:rPr>
              <a:t>DSO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endParaRPr lang="en-GB" sz="200" dirty="0" smtClean="0">
              <a:solidFill>
                <a:schemeClr val="accent2"/>
              </a:solidFill>
            </a:endParaRP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GB" sz="1200" dirty="0" smtClean="0">
                <a:solidFill>
                  <a:schemeClr val="accent2"/>
                </a:solidFill>
              </a:rPr>
              <a:t>ENA innovation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endParaRPr lang="en-GB" sz="200" dirty="0" smtClean="0">
              <a:solidFill>
                <a:schemeClr val="accent2"/>
              </a:solidFill>
            </a:endParaRP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GB" sz="1200" dirty="0" smtClean="0">
                <a:solidFill>
                  <a:schemeClr val="accent2"/>
                </a:solidFill>
              </a:rPr>
              <a:t>Environment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endParaRPr lang="en-GB" sz="200" dirty="0" smtClean="0">
              <a:solidFill>
                <a:schemeClr val="accent2"/>
              </a:solidFill>
            </a:endParaRP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GB" sz="1200" dirty="0" smtClean="0">
                <a:solidFill>
                  <a:schemeClr val="accent2"/>
                </a:solidFill>
              </a:rPr>
              <a:t>Environmental Action Plan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endParaRPr lang="en-GB" sz="200" dirty="0" smtClean="0">
              <a:solidFill>
                <a:schemeClr val="accent2"/>
              </a:solidFill>
            </a:endParaRP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GB" sz="1200" dirty="0" smtClean="0">
                <a:solidFill>
                  <a:schemeClr val="accent2"/>
                </a:solidFill>
              </a:rPr>
              <a:t>WPD Innovation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endParaRPr lang="en-GB" sz="200" dirty="0" smtClean="0">
              <a:solidFill>
                <a:schemeClr val="accent2"/>
              </a:solidFill>
            </a:endParaRP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GB" sz="1200" dirty="0" smtClean="0">
                <a:solidFill>
                  <a:schemeClr val="accent2"/>
                </a:solidFill>
              </a:rPr>
              <a:t>Major connections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endParaRPr lang="en-GB" sz="200" dirty="0" smtClean="0">
              <a:solidFill>
                <a:schemeClr val="accent2"/>
              </a:solidFill>
            </a:endParaRP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GB" sz="1200" dirty="0" smtClean="0">
                <a:solidFill>
                  <a:schemeClr val="accent2"/>
                </a:solidFill>
              </a:rPr>
              <a:t>Social contract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endParaRPr lang="en-GB" sz="200" dirty="0" smtClean="0">
              <a:solidFill>
                <a:schemeClr val="accent2"/>
              </a:solidFill>
            </a:endParaRP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GB" sz="1200" dirty="0" smtClean="0">
                <a:solidFill>
                  <a:schemeClr val="accent2"/>
                </a:solidFill>
              </a:rPr>
              <a:t>Workforce resilience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4325723" y="1904726"/>
            <a:ext cx="3563346" cy="3782210"/>
          </a:xfrm>
          <a:prstGeom prst="roundRect">
            <a:avLst>
              <a:gd name="adj" fmla="val 5203"/>
            </a:avLst>
          </a:prstGeom>
          <a:solidFill>
            <a:schemeClr val="bg1"/>
          </a:solidFill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GB" b="1" i="1" dirty="0" smtClean="0">
                <a:solidFill>
                  <a:schemeClr val="accent5"/>
                </a:solidFill>
              </a:rPr>
              <a:t>     </a:t>
            </a:r>
            <a:r>
              <a:rPr lang="en-GB" b="1" dirty="0" smtClean="0">
                <a:solidFill>
                  <a:schemeClr val="accent5"/>
                </a:solidFill>
              </a:rPr>
              <a:t> </a:t>
            </a:r>
            <a:r>
              <a:rPr lang="en-GB" b="1" dirty="0" smtClean="0">
                <a:solidFill>
                  <a:schemeClr val="accent3"/>
                </a:solidFill>
              </a:rPr>
              <a:t>supplementary annexes</a:t>
            </a:r>
          </a:p>
        </p:txBody>
      </p:sp>
      <p:sp>
        <p:nvSpPr>
          <p:cNvPr id="28" name="Oval 27"/>
          <p:cNvSpPr/>
          <p:nvPr/>
        </p:nvSpPr>
        <p:spPr>
          <a:xfrm>
            <a:off x="4576850" y="1982881"/>
            <a:ext cx="360000" cy="3600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GB" b="1" dirty="0" smtClean="0"/>
              <a:t>11</a:t>
            </a:r>
            <a:endParaRPr lang="en-GB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18200" y="2676652"/>
            <a:ext cx="1842318" cy="254361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0" name="Rounded Rectangle 29"/>
          <p:cNvSpPr/>
          <p:nvPr/>
        </p:nvSpPr>
        <p:spPr>
          <a:xfrm>
            <a:off x="4423285" y="2422421"/>
            <a:ext cx="1621915" cy="2333752"/>
          </a:xfrm>
          <a:prstGeom prst="roundRect">
            <a:avLst>
              <a:gd name="adj" fmla="val 0"/>
            </a:avLst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28600" indent="-228600">
              <a:buFont typeface="+mj-lt"/>
              <a:buAutoNum type="arabicPeriod"/>
            </a:pPr>
            <a:r>
              <a:rPr lang="en-GB" sz="1200" dirty="0" smtClean="0">
                <a:solidFill>
                  <a:schemeClr val="accent3"/>
                </a:solidFill>
              </a:rPr>
              <a:t>Governance</a:t>
            </a:r>
          </a:p>
          <a:p>
            <a:pPr marL="228600" indent="-228600">
              <a:buFont typeface="+mj-lt"/>
              <a:buAutoNum type="arabicPeriod"/>
            </a:pPr>
            <a:endParaRPr lang="en-GB" sz="200" dirty="0" smtClean="0">
              <a:solidFill>
                <a:schemeClr val="accent3"/>
              </a:solidFill>
            </a:endParaRPr>
          </a:p>
          <a:p>
            <a:pPr marL="228600" indent="-228600">
              <a:buFont typeface="+mj-lt"/>
              <a:buAutoNum type="arabicPeriod"/>
            </a:pPr>
            <a:r>
              <a:rPr lang="en-GB" sz="1200" dirty="0" smtClean="0">
                <a:solidFill>
                  <a:schemeClr val="accent3"/>
                </a:solidFill>
              </a:rPr>
              <a:t>Keep our promises</a:t>
            </a:r>
          </a:p>
          <a:p>
            <a:pPr marL="228600" indent="-228600">
              <a:buFont typeface="+mj-lt"/>
              <a:buAutoNum type="arabicPeriod"/>
            </a:pPr>
            <a:endParaRPr lang="en-GB" sz="200" dirty="0" smtClean="0">
              <a:solidFill>
                <a:schemeClr val="accent3"/>
              </a:solidFill>
            </a:endParaRPr>
          </a:p>
          <a:p>
            <a:pPr marL="228600" indent="-228600">
              <a:buFont typeface="+mj-lt"/>
              <a:buAutoNum type="arabicPeriod"/>
            </a:pPr>
            <a:r>
              <a:rPr lang="en-GB" sz="1200" dirty="0" smtClean="0">
                <a:solidFill>
                  <a:schemeClr val="accent3"/>
                </a:solidFill>
              </a:rPr>
              <a:t>Engagement</a:t>
            </a:r>
          </a:p>
          <a:p>
            <a:pPr marL="228600" indent="-228600">
              <a:buFont typeface="+mj-lt"/>
              <a:buAutoNum type="arabicPeriod"/>
            </a:pPr>
            <a:endParaRPr lang="en-GB" sz="400" dirty="0" smtClean="0">
              <a:solidFill>
                <a:schemeClr val="accent3"/>
              </a:solidFill>
            </a:endParaRPr>
          </a:p>
          <a:p>
            <a:pPr marL="228600" indent="-228600">
              <a:buFont typeface="+mj-lt"/>
              <a:buAutoNum type="arabicPeriod"/>
            </a:pPr>
            <a:r>
              <a:rPr lang="en-GB" sz="1200" dirty="0" smtClean="0">
                <a:solidFill>
                  <a:schemeClr val="accent3"/>
                </a:solidFill>
              </a:rPr>
              <a:t>Commitments</a:t>
            </a:r>
          </a:p>
          <a:p>
            <a:pPr marL="228600" indent="-228600">
              <a:buFont typeface="+mj-lt"/>
              <a:buAutoNum type="arabicPeriod"/>
            </a:pPr>
            <a:endParaRPr lang="en-GB" sz="200" dirty="0" smtClean="0">
              <a:solidFill>
                <a:schemeClr val="accent3"/>
              </a:solidFill>
            </a:endParaRPr>
          </a:p>
          <a:p>
            <a:pPr marL="228600" indent="-228600">
              <a:buFont typeface="+mj-lt"/>
              <a:buAutoNum type="arabicPeriod"/>
            </a:pPr>
            <a:r>
              <a:rPr lang="en-GB" sz="1200" dirty="0" smtClean="0">
                <a:solidFill>
                  <a:schemeClr val="accent3"/>
                </a:solidFill>
              </a:rPr>
              <a:t>Smart and flexible network</a:t>
            </a:r>
          </a:p>
          <a:p>
            <a:pPr marL="228600" indent="-228600">
              <a:buFont typeface="+mj-lt"/>
              <a:buAutoNum type="arabicPeriod"/>
            </a:pPr>
            <a:endParaRPr lang="en-GB" sz="200" dirty="0" smtClean="0">
              <a:solidFill>
                <a:schemeClr val="accent3"/>
              </a:solidFill>
            </a:endParaRPr>
          </a:p>
          <a:p>
            <a:pPr marL="228600" indent="-228600">
              <a:buFont typeface="+mj-lt"/>
              <a:buAutoNum type="arabicPeriod"/>
            </a:pPr>
            <a:r>
              <a:rPr lang="en-GB" sz="1200" dirty="0" smtClean="0">
                <a:solidFill>
                  <a:schemeClr val="accent3"/>
                </a:solidFill>
              </a:rPr>
              <a:t>Expenditure</a:t>
            </a:r>
          </a:p>
          <a:p>
            <a:pPr marL="228600" indent="-228600">
              <a:buFont typeface="+mj-lt"/>
              <a:buAutoNum type="arabicPeriod"/>
            </a:pPr>
            <a:endParaRPr lang="en-GB" sz="200" dirty="0" smtClean="0">
              <a:solidFill>
                <a:schemeClr val="accent3"/>
              </a:solidFill>
            </a:endParaRPr>
          </a:p>
          <a:p>
            <a:pPr marL="228600" indent="-228600">
              <a:buFont typeface="+mj-lt"/>
              <a:buAutoNum type="arabicPeriod"/>
            </a:pPr>
            <a:r>
              <a:rPr lang="en-GB" sz="1200" dirty="0" smtClean="0">
                <a:solidFill>
                  <a:schemeClr val="accent3"/>
                </a:solidFill>
              </a:rPr>
              <a:t>Uncertainty</a:t>
            </a:r>
          </a:p>
          <a:p>
            <a:pPr marL="228600" indent="-228600">
              <a:buFont typeface="+mj-lt"/>
              <a:buAutoNum type="arabicPeriod"/>
            </a:pPr>
            <a:endParaRPr lang="en-GB" sz="200" dirty="0" smtClean="0">
              <a:solidFill>
                <a:schemeClr val="accent3"/>
              </a:solidFill>
            </a:endParaRPr>
          </a:p>
          <a:p>
            <a:pPr marL="228600" indent="-228600">
              <a:buFont typeface="+mj-lt"/>
              <a:buAutoNum type="arabicPeriod"/>
            </a:pPr>
            <a:r>
              <a:rPr lang="en-GB" sz="1200" dirty="0" smtClean="0">
                <a:solidFill>
                  <a:schemeClr val="accent3"/>
                </a:solidFill>
              </a:rPr>
              <a:t>Competition</a:t>
            </a:r>
          </a:p>
          <a:p>
            <a:pPr marL="228600" indent="-228600">
              <a:buFont typeface="+mj-lt"/>
              <a:buAutoNum type="arabicPeriod"/>
            </a:pPr>
            <a:endParaRPr lang="en-GB" sz="200" dirty="0" smtClean="0">
              <a:solidFill>
                <a:schemeClr val="accent3"/>
              </a:solidFill>
            </a:endParaRPr>
          </a:p>
          <a:p>
            <a:pPr marL="228600" indent="-228600">
              <a:buFont typeface="+mj-lt"/>
              <a:buAutoNum type="arabicPeriod"/>
            </a:pPr>
            <a:r>
              <a:rPr lang="en-GB" sz="1200" dirty="0" smtClean="0">
                <a:solidFill>
                  <a:schemeClr val="accent3"/>
                </a:solidFill>
              </a:rPr>
              <a:t>Financing</a:t>
            </a:r>
          </a:p>
          <a:p>
            <a:pPr marL="228600" indent="-228600">
              <a:buFont typeface="+mj-lt"/>
              <a:buAutoNum type="arabicPeriod"/>
            </a:pPr>
            <a:endParaRPr lang="en-GB" sz="200" dirty="0" smtClean="0">
              <a:solidFill>
                <a:schemeClr val="accent3"/>
              </a:solidFill>
            </a:endParaRPr>
          </a:p>
          <a:p>
            <a:pPr marL="228600" indent="-228600">
              <a:buFont typeface="+mj-lt"/>
              <a:buAutoNum type="arabicPeriod"/>
            </a:pPr>
            <a:r>
              <a:rPr lang="en-GB" sz="1200" dirty="0" smtClean="0">
                <a:solidFill>
                  <a:schemeClr val="accent3"/>
                </a:solidFill>
              </a:rPr>
              <a:t>Glossary</a:t>
            </a:r>
          </a:p>
          <a:p>
            <a:pPr marL="228600" indent="-228600">
              <a:buFont typeface="+mj-lt"/>
              <a:buAutoNum type="arabicPeriod"/>
            </a:pPr>
            <a:endParaRPr lang="en-GB" sz="200" dirty="0" smtClean="0">
              <a:solidFill>
                <a:schemeClr val="accent3"/>
              </a:solidFill>
            </a:endParaRPr>
          </a:p>
          <a:p>
            <a:pPr marL="228600" indent="-228600">
              <a:buFont typeface="+mj-lt"/>
              <a:buAutoNum type="arabicPeriod"/>
            </a:pPr>
            <a:r>
              <a:rPr lang="en-GB" sz="1200" dirty="0" smtClean="0">
                <a:solidFill>
                  <a:schemeClr val="accent3"/>
                </a:solidFill>
              </a:rPr>
              <a:t>Investment appraisal</a:t>
            </a:r>
          </a:p>
        </p:txBody>
      </p:sp>
      <p:sp>
        <p:nvSpPr>
          <p:cNvPr id="6" name="Rectangle 5"/>
          <p:cNvSpPr/>
          <p:nvPr/>
        </p:nvSpPr>
        <p:spPr>
          <a:xfrm rot="10800000">
            <a:off x="492369" y="5855045"/>
            <a:ext cx="11195539" cy="54000"/>
          </a:xfrm>
          <a:prstGeom prst="rect">
            <a:avLst/>
          </a:prstGeom>
          <a:gradFill>
            <a:gsLst>
              <a:gs pos="0">
                <a:srgbClr val="4DB8A3"/>
              </a:gs>
              <a:gs pos="100000">
                <a:srgbClr val="2F6179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3231" y="6074284"/>
            <a:ext cx="1664677" cy="476296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492369" y="6133557"/>
            <a:ext cx="433854" cy="195122"/>
            <a:chOff x="5435600" y="3558786"/>
            <a:chExt cx="1151576" cy="517913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35600" y="3558786"/>
              <a:ext cx="517913" cy="517913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69263" y="3563814"/>
              <a:ext cx="517913" cy="512885"/>
            </a:xfrm>
            <a:prstGeom prst="rect">
              <a:avLst/>
            </a:prstGeom>
          </p:spPr>
        </p:pic>
      </p:grpSp>
      <p:sp>
        <p:nvSpPr>
          <p:cNvPr id="11" name="Rectangle 10"/>
          <p:cNvSpPr/>
          <p:nvPr/>
        </p:nvSpPr>
        <p:spPr>
          <a:xfrm>
            <a:off x="492369" y="6354516"/>
            <a:ext cx="1355692" cy="18466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westernpower.co.uk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 flipV="1">
            <a:off x="0" y="-15732"/>
            <a:ext cx="12191999" cy="1293746"/>
          </a:xfrm>
          <a:prstGeom prst="rect">
            <a:avLst/>
          </a:prstGeom>
          <a:gradFill>
            <a:gsLst>
              <a:gs pos="0">
                <a:srgbClr val="2F6179"/>
              </a:gs>
              <a:gs pos="100000">
                <a:srgbClr val="4DB8A3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92368" y="436761"/>
            <a:ext cx="1119553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28600" lvl="0" indent="-228600">
              <a:spcBef>
                <a:spcPts val="1000"/>
              </a:spcBef>
            </a:pPr>
            <a:r>
              <a:rPr lang="en-US" sz="3600" b="1" dirty="0">
                <a:solidFill>
                  <a:srgbClr val="FFFFFF"/>
                </a:solidFill>
              </a:rPr>
              <a:t>What we have published</a:t>
            </a:r>
            <a:endParaRPr lang="en-GB" sz="3600" b="1" dirty="0">
              <a:solidFill>
                <a:srgbClr val="FFFFFF"/>
              </a:solidFill>
            </a:endParaRPr>
          </a:p>
        </p:txBody>
      </p:sp>
      <p:sp>
        <p:nvSpPr>
          <p:cNvPr id="16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4704290" y="6264286"/>
            <a:ext cx="2743200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E740D0-88E9-FF4C-87D2-02E254C2EF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92369" y="1431170"/>
            <a:ext cx="11054691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>
              <a:defRPr/>
            </a:pPr>
            <a:r>
              <a:rPr lang="en-GB" sz="2200" b="1" dirty="0" smtClean="0">
                <a:solidFill>
                  <a:srgbClr val="4DB8A3"/>
                </a:solidFill>
                <a:latin typeface="Arial" charset="0"/>
                <a:ea typeface="Arial" charset="0"/>
                <a:cs typeface="Arial" charset="0"/>
              </a:rPr>
              <a:t>www.westernpower.co.uk/RIIO-ED2BusinessPlan</a:t>
            </a:r>
            <a:endParaRPr lang="en-GB" sz="2200" b="1" dirty="0">
              <a:solidFill>
                <a:srgbClr val="4DB8A3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492368" y="1892808"/>
            <a:ext cx="3563346" cy="3782210"/>
          </a:xfrm>
          <a:prstGeom prst="roundRect">
            <a:avLst>
              <a:gd name="adj" fmla="val 5203"/>
            </a:avLst>
          </a:prstGeom>
          <a:solidFill>
            <a:schemeClr val="bg1"/>
          </a:solidFill>
          <a:ln w="1905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GB" i="1" dirty="0" smtClean="0">
                <a:solidFill>
                  <a:schemeClr val="accent5"/>
                </a:solidFill>
              </a:rPr>
              <a:t>     </a:t>
            </a:r>
            <a:r>
              <a:rPr lang="en-GB" dirty="0" smtClean="0">
                <a:solidFill>
                  <a:schemeClr val="accent5"/>
                </a:solidFill>
              </a:rPr>
              <a:t> </a:t>
            </a:r>
            <a:r>
              <a:rPr lang="en-GB" b="1" dirty="0" smtClean="0">
                <a:solidFill>
                  <a:schemeClr val="accent5"/>
                </a:solidFill>
              </a:rPr>
              <a:t>core documents</a:t>
            </a:r>
          </a:p>
        </p:txBody>
      </p:sp>
      <p:sp>
        <p:nvSpPr>
          <p:cNvPr id="3" name="Oval 2"/>
          <p:cNvSpPr/>
          <p:nvPr/>
        </p:nvSpPr>
        <p:spPr>
          <a:xfrm>
            <a:off x="1170215" y="1970963"/>
            <a:ext cx="360000" cy="3600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5</a:t>
            </a:r>
            <a:endParaRPr lang="en-GB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84845" y="2668628"/>
            <a:ext cx="1837562" cy="255164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6" name="Rounded Rectangle 25"/>
          <p:cNvSpPr/>
          <p:nvPr/>
        </p:nvSpPr>
        <p:spPr>
          <a:xfrm>
            <a:off x="589930" y="2542583"/>
            <a:ext cx="1671712" cy="2333752"/>
          </a:xfrm>
          <a:prstGeom prst="roundRect">
            <a:avLst>
              <a:gd name="adj" fmla="val 0"/>
            </a:avLst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dirty="0" smtClean="0">
                <a:solidFill>
                  <a:schemeClr val="accent5"/>
                </a:solidFill>
              </a:rPr>
              <a:t>RIIO-ED2 Business Plan</a:t>
            </a:r>
          </a:p>
          <a:p>
            <a:endParaRPr lang="en-GB" sz="600" dirty="0" smtClean="0">
              <a:solidFill>
                <a:schemeClr val="accent5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dirty="0" smtClean="0">
                <a:solidFill>
                  <a:schemeClr val="accent5"/>
                </a:solidFill>
              </a:rPr>
              <a:t>Business Plan Overview</a:t>
            </a:r>
          </a:p>
          <a:p>
            <a:endParaRPr lang="en-GB" sz="600" dirty="0" smtClean="0">
              <a:solidFill>
                <a:schemeClr val="accent5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dirty="0" smtClean="0">
                <a:solidFill>
                  <a:schemeClr val="accent5"/>
                </a:solidFill>
              </a:rPr>
              <a:t>Navigating our Plan</a:t>
            </a:r>
          </a:p>
          <a:p>
            <a:endParaRPr lang="en-GB" sz="600" dirty="0" smtClean="0">
              <a:solidFill>
                <a:schemeClr val="accent5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dirty="0" smtClean="0">
                <a:solidFill>
                  <a:schemeClr val="accent5"/>
                </a:solidFill>
              </a:rPr>
              <a:t>Board Assurance Statement</a:t>
            </a:r>
          </a:p>
          <a:p>
            <a:endParaRPr lang="en-GB" sz="600" dirty="0" smtClean="0">
              <a:solidFill>
                <a:schemeClr val="accent5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dirty="0" smtClean="0">
                <a:solidFill>
                  <a:schemeClr val="accent5"/>
                </a:solidFill>
              </a:rPr>
              <a:t>Redaction Explanatory Statement</a:t>
            </a:r>
            <a:endParaRPr lang="en-GB" sz="1200" dirty="0">
              <a:solidFill>
                <a:schemeClr val="accent5"/>
              </a:solidFill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4463924" y="5383704"/>
            <a:ext cx="3332477" cy="291314"/>
          </a:xfrm>
          <a:prstGeom prst="roundRect">
            <a:avLst>
              <a:gd name="adj" fmla="val 0"/>
            </a:avLst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i="1" dirty="0">
                <a:solidFill>
                  <a:schemeClr val="accent3"/>
                </a:solidFill>
              </a:rPr>
              <a:t>Plus 8 Customer Value </a:t>
            </a:r>
            <a:r>
              <a:rPr lang="en-GB" sz="1200" i="1" dirty="0" smtClean="0">
                <a:solidFill>
                  <a:schemeClr val="accent3"/>
                </a:solidFill>
              </a:rPr>
              <a:t>Propositions</a:t>
            </a:r>
            <a:endParaRPr lang="en-GB" sz="1200" i="1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3217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 rot="10800000">
            <a:off x="492369" y="5855045"/>
            <a:ext cx="11195539" cy="54000"/>
          </a:xfrm>
          <a:prstGeom prst="rect">
            <a:avLst/>
          </a:prstGeom>
          <a:gradFill>
            <a:gsLst>
              <a:gs pos="0">
                <a:srgbClr val="4DB8A3"/>
              </a:gs>
              <a:gs pos="100000">
                <a:srgbClr val="2F6179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3231" y="6074284"/>
            <a:ext cx="1664677" cy="476296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492369" y="6133557"/>
            <a:ext cx="433854" cy="195122"/>
            <a:chOff x="5435600" y="3558786"/>
            <a:chExt cx="1151576" cy="517913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35600" y="3558786"/>
              <a:ext cx="517913" cy="517913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69263" y="3563814"/>
              <a:ext cx="517913" cy="512885"/>
            </a:xfrm>
            <a:prstGeom prst="rect">
              <a:avLst/>
            </a:prstGeom>
          </p:spPr>
        </p:pic>
      </p:grpSp>
      <p:sp>
        <p:nvSpPr>
          <p:cNvPr id="11" name="Rectangle 10"/>
          <p:cNvSpPr/>
          <p:nvPr/>
        </p:nvSpPr>
        <p:spPr>
          <a:xfrm>
            <a:off x="492369" y="6354516"/>
            <a:ext cx="1355692" cy="18466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westernpower.co.uk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 flipV="1">
            <a:off x="0" y="-15732"/>
            <a:ext cx="12191999" cy="1293746"/>
          </a:xfrm>
          <a:prstGeom prst="rect">
            <a:avLst/>
          </a:prstGeom>
          <a:gradFill>
            <a:gsLst>
              <a:gs pos="0">
                <a:srgbClr val="2F6179"/>
              </a:gs>
              <a:gs pos="100000">
                <a:srgbClr val="4DB8A3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92368" y="436761"/>
            <a:ext cx="1119553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28600" lvl="0" indent="-228600">
              <a:spcBef>
                <a:spcPts val="1000"/>
              </a:spcBef>
            </a:pPr>
            <a:r>
              <a:rPr lang="en-US" sz="3600" b="1" dirty="0" smtClean="0">
                <a:solidFill>
                  <a:srgbClr val="FFFFFF"/>
                </a:solidFill>
              </a:rPr>
              <a:t>We keep our promises</a:t>
            </a:r>
            <a:endParaRPr lang="en-GB" sz="3600" b="1" dirty="0">
              <a:solidFill>
                <a:srgbClr val="FFFFFF"/>
              </a:solidFill>
            </a:endParaRPr>
          </a:p>
        </p:txBody>
      </p:sp>
      <p:sp>
        <p:nvSpPr>
          <p:cNvPr id="16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4704290" y="6264286"/>
            <a:ext cx="2743200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E740D0-88E9-FF4C-87D2-02E254C2EF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92369" y="1431170"/>
            <a:ext cx="11054691" cy="101566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>
              <a:defRPr/>
            </a:pPr>
            <a:r>
              <a:rPr lang="en-GB" sz="2200" b="1" dirty="0" smtClean="0">
                <a:solidFill>
                  <a:srgbClr val="4DB8A3"/>
                </a:solidFill>
                <a:latin typeface="Arial" charset="0"/>
                <a:ea typeface="Arial" charset="0"/>
                <a:cs typeface="Arial" charset="0"/>
              </a:rPr>
              <a:t>Our delivery track record is essential to ensure our Business Plan is believable and credible. It contains ambitious targets our customers can have confidence will be achieved</a:t>
            </a:r>
            <a:endParaRPr lang="en-GB" sz="2200" b="1" dirty="0">
              <a:solidFill>
                <a:srgbClr val="4DB8A3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59286" y="2556973"/>
            <a:ext cx="11100605" cy="116955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342900" indent="-342900">
              <a:buClr>
                <a:srgbClr val="4DB8A3"/>
              </a:buClr>
              <a:buFont typeface="Arial" charset="0"/>
              <a:buChar char="•"/>
              <a:defRPr/>
            </a:pPr>
            <a:r>
              <a:rPr lang="en-GB" sz="1400" dirty="0">
                <a:solidFill>
                  <a:srgbClr val="E7E6E6">
                    <a:lumMod val="25000"/>
                  </a:srgbClr>
                </a:solidFill>
                <a:latin typeface="Arial" charset="0"/>
                <a:ea typeface="Arial" charset="0"/>
                <a:cs typeface="Arial" charset="0"/>
              </a:rPr>
              <a:t>In some areas, stakeholders want us to maintain our </a:t>
            </a:r>
            <a:r>
              <a:rPr lang="en-GB" sz="1400" dirty="0" smtClean="0">
                <a:solidFill>
                  <a:srgbClr val="E7E6E6">
                    <a:lumMod val="25000"/>
                  </a:srgbClr>
                </a:solidFill>
                <a:latin typeface="Arial" charset="0"/>
                <a:ea typeface="Arial" charset="0"/>
                <a:cs typeface="Arial" charset="0"/>
              </a:rPr>
              <a:t>focus and </a:t>
            </a:r>
            <a:r>
              <a:rPr lang="en-GB" sz="1400" dirty="0">
                <a:solidFill>
                  <a:srgbClr val="E7E6E6">
                    <a:lumMod val="25000"/>
                  </a:srgbClr>
                </a:solidFill>
                <a:latin typeface="Arial" charset="0"/>
                <a:ea typeface="Arial" charset="0"/>
                <a:cs typeface="Arial" charset="0"/>
              </a:rPr>
              <a:t>build on our successful track record, by making </a:t>
            </a:r>
            <a:r>
              <a:rPr lang="en-GB" sz="1400" dirty="0" smtClean="0">
                <a:solidFill>
                  <a:srgbClr val="E7E6E6">
                    <a:lumMod val="25000"/>
                  </a:srgbClr>
                </a:solidFill>
                <a:latin typeface="Arial" charset="0"/>
                <a:ea typeface="Arial" charset="0"/>
                <a:cs typeface="Arial" charset="0"/>
              </a:rPr>
              <a:t>ongoing improvements</a:t>
            </a:r>
          </a:p>
          <a:p>
            <a:pPr>
              <a:buClr>
                <a:srgbClr val="4DB8A3"/>
              </a:buClr>
              <a:defRPr/>
            </a:pPr>
            <a:endParaRPr lang="en-GB" sz="1000" dirty="0" smtClean="0">
              <a:solidFill>
                <a:srgbClr val="E7E6E6">
                  <a:lumMod val="25000"/>
                </a:srgbClr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Clr>
                <a:srgbClr val="4DB8A3"/>
              </a:buClr>
              <a:buFont typeface="Arial" charset="0"/>
              <a:buChar char="•"/>
              <a:defRPr/>
            </a:pPr>
            <a:r>
              <a:rPr lang="en-GB" sz="1400" dirty="0" smtClean="0">
                <a:solidFill>
                  <a:srgbClr val="E7E6E6">
                    <a:lumMod val="25000"/>
                  </a:srgbClr>
                </a:solidFill>
                <a:latin typeface="Arial" charset="0"/>
                <a:ea typeface="Arial" charset="0"/>
                <a:cs typeface="Arial" charset="0"/>
              </a:rPr>
              <a:t>In </a:t>
            </a:r>
            <a:r>
              <a:rPr lang="en-GB" sz="1400" dirty="0">
                <a:solidFill>
                  <a:srgbClr val="E7E6E6">
                    <a:lumMod val="25000"/>
                  </a:srgbClr>
                </a:solidFill>
                <a:latin typeface="Arial" charset="0"/>
                <a:ea typeface="Arial" charset="0"/>
                <a:cs typeface="Arial" charset="0"/>
              </a:rPr>
              <a:t>others, they want us to embrace entirely </a:t>
            </a:r>
            <a:r>
              <a:rPr lang="en-GB" sz="1400" dirty="0" smtClean="0">
                <a:solidFill>
                  <a:srgbClr val="E7E6E6">
                    <a:lumMod val="25000"/>
                  </a:srgbClr>
                </a:solidFill>
                <a:latin typeface="Arial" charset="0"/>
                <a:ea typeface="Arial" charset="0"/>
                <a:cs typeface="Arial" charset="0"/>
              </a:rPr>
              <a:t>new ways </a:t>
            </a:r>
            <a:r>
              <a:rPr lang="en-GB" sz="1400" dirty="0">
                <a:solidFill>
                  <a:srgbClr val="E7E6E6">
                    <a:lumMod val="25000"/>
                  </a:srgbClr>
                </a:solidFill>
                <a:latin typeface="Arial" charset="0"/>
                <a:ea typeface="Arial" charset="0"/>
                <a:cs typeface="Arial" charset="0"/>
              </a:rPr>
              <a:t>of operating and to develop new services that deliver </a:t>
            </a:r>
            <a:r>
              <a:rPr lang="en-GB" sz="1400" dirty="0" smtClean="0">
                <a:solidFill>
                  <a:srgbClr val="E7E6E6">
                    <a:lumMod val="25000"/>
                  </a:srgbClr>
                </a:solidFill>
                <a:latin typeface="Arial" charset="0"/>
                <a:ea typeface="Arial" charset="0"/>
                <a:cs typeface="Arial" charset="0"/>
              </a:rPr>
              <a:t>a rapidly </a:t>
            </a:r>
            <a:r>
              <a:rPr lang="en-GB" sz="1400" dirty="0">
                <a:solidFill>
                  <a:srgbClr val="E7E6E6">
                    <a:lumMod val="25000"/>
                  </a:srgbClr>
                </a:solidFill>
                <a:latin typeface="Arial" charset="0"/>
                <a:ea typeface="Arial" charset="0"/>
                <a:cs typeface="Arial" charset="0"/>
              </a:rPr>
              <a:t>evolving energy system that drives a lower carbon </a:t>
            </a:r>
            <a:r>
              <a:rPr lang="en-GB" sz="1400" dirty="0" smtClean="0">
                <a:solidFill>
                  <a:srgbClr val="E7E6E6">
                    <a:lumMod val="25000"/>
                  </a:srgbClr>
                </a:solidFill>
                <a:latin typeface="Arial" charset="0"/>
                <a:ea typeface="Arial" charset="0"/>
                <a:cs typeface="Arial" charset="0"/>
              </a:rPr>
              <a:t>future for </a:t>
            </a:r>
            <a:r>
              <a:rPr lang="en-GB" sz="1400" dirty="0">
                <a:solidFill>
                  <a:srgbClr val="E7E6E6">
                    <a:lumMod val="25000"/>
                  </a:srgbClr>
                </a:solidFill>
                <a:latin typeface="Arial" charset="0"/>
                <a:ea typeface="Arial" charset="0"/>
                <a:cs typeface="Arial" charset="0"/>
              </a:rPr>
              <a:t>us all</a:t>
            </a:r>
            <a:r>
              <a:rPr lang="en-GB" sz="1400" dirty="0" smtClean="0">
                <a:solidFill>
                  <a:srgbClr val="E7E6E6">
                    <a:lumMod val="25000"/>
                  </a:srgbClr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  <a:p>
            <a:pPr>
              <a:buClr>
                <a:srgbClr val="4DB8A3"/>
              </a:buClr>
              <a:defRPr/>
            </a:pPr>
            <a:endParaRPr lang="en-GB" sz="1000" dirty="0" smtClean="0">
              <a:solidFill>
                <a:srgbClr val="E7E6E6">
                  <a:lumMod val="25000"/>
                </a:srgbClr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Clr>
                <a:srgbClr val="4DB8A3"/>
              </a:buClr>
              <a:buFont typeface="Arial" charset="0"/>
              <a:buChar char="•"/>
              <a:defRPr/>
            </a:pPr>
            <a:r>
              <a:rPr lang="en-GB" sz="1400" dirty="0">
                <a:solidFill>
                  <a:srgbClr val="E7E6E6">
                    <a:lumMod val="25000"/>
                  </a:srgbClr>
                </a:solidFill>
                <a:latin typeface="Arial" charset="0"/>
                <a:ea typeface="Arial" charset="0"/>
                <a:cs typeface="Arial" charset="0"/>
              </a:rPr>
              <a:t>We have a strong track record of delivering on our promises. This will not change in RIIO-ED2</a:t>
            </a:r>
            <a:r>
              <a:rPr lang="en-GB" sz="1400" dirty="0" smtClean="0">
                <a:solidFill>
                  <a:srgbClr val="E7E6E6">
                    <a:lumMod val="25000"/>
                  </a:srgb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GB" sz="1400" dirty="0">
              <a:solidFill>
                <a:srgbClr val="E7E6E6">
                  <a:lumMod val="25000"/>
                </a:srgbClr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22" name="Picture 21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492368" y="4152944"/>
            <a:ext cx="1695622" cy="1415290"/>
          </a:xfrm>
          <a:prstGeom prst="rect">
            <a:avLst/>
          </a:prstGeom>
        </p:spPr>
      </p:pic>
      <p:pic>
        <p:nvPicPr>
          <p:cNvPr id="23" name="Picture 22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2309908" y="4145804"/>
            <a:ext cx="1646858" cy="1421985"/>
          </a:xfrm>
          <a:prstGeom prst="rect">
            <a:avLst/>
          </a:prstGeom>
        </p:spPr>
      </p:pic>
      <p:pic>
        <p:nvPicPr>
          <p:cNvPr id="27" name="Picture 26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4083235" y="4153418"/>
            <a:ext cx="1695622" cy="1415290"/>
          </a:xfrm>
          <a:prstGeom prst="rect">
            <a:avLst/>
          </a:prstGeom>
        </p:spPr>
      </p:pic>
      <p:pic>
        <p:nvPicPr>
          <p:cNvPr id="28" name="Picture 27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5900775" y="4146278"/>
            <a:ext cx="1646858" cy="1421985"/>
          </a:xfrm>
          <a:prstGeom prst="rect">
            <a:avLst/>
          </a:prstGeom>
        </p:spPr>
      </p:pic>
      <p:pic>
        <p:nvPicPr>
          <p:cNvPr id="29" name="Picture 28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7665715" y="4153119"/>
            <a:ext cx="1695622" cy="1415290"/>
          </a:xfrm>
          <a:prstGeom prst="rect">
            <a:avLst/>
          </a:prstGeom>
        </p:spPr>
      </p:pic>
      <p:pic>
        <p:nvPicPr>
          <p:cNvPr id="30" name="Picture 29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9483255" y="4145979"/>
            <a:ext cx="1646858" cy="1421985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459285" y="4297690"/>
            <a:ext cx="1732539" cy="12583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GB" b="1" dirty="0" smtClean="0">
                <a:solidFill>
                  <a:schemeClr val="bg1"/>
                </a:solidFill>
              </a:rPr>
              <a:t>9.01 out of 10</a:t>
            </a:r>
          </a:p>
          <a:p>
            <a:pPr algn="ctr"/>
            <a:endParaRPr lang="en-GB" sz="500" dirty="0" smtClean="0">
              <a:solidFill>
                <a:schemeClr val="bg1"/>
              </a:solidFill>
            </a:endParaRPr>
          </a:p>
          <a:p>
            <a:pPr algn="ctr"/>
            <a:r>
              <a:rPr lang="en-GB" sz="1100" dirty="0" smtClean="0">
                <a:solidFill>
                  <a:schemeClr val="bg1"/>
                </a:solidFill>
              </a:rPr>
              <a:t>overall satisfaction in RIIO-ED1</a:t>
            </a:r>
            <a:endParaRPr lang="en-GB" sz="1100" dirty="0">
              <a:solidFill>
                <a:schemeClr val="bg1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267066" y="4297690"/>
            <a:ext cx="1732539" cy="12583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GB" b="1" dirty="0" smtClean="0">
                <a:solidFill>
                  <a:schemeClr val="bg1"/>
                </a:solidFill>
              </a:rPr>
              <a:t>8 years</a:t>
            </a:r>
          </a:p>
          <a:p>
            <a:pPr algn="ctr"/>
            <a:endParaRPr lang="en-GB" sz="500" dirty="0" smtClean="0">
              <a:solidFill>
                <a:schemeClr val="bg1"/>
              </a:solidFill>
            </a:endParaRPr>
          </a:p>
          <a:p>
            <a:pPr algn="ctr"/>
            <a:r>
              <a:rPr lang="en-GB" sz="1100" dirty="0" smtClean="0">
                <a:solidFill>
                  <a:schemeClr val="bg1"/>
                </a:solidFill>
              </a:rPr>
              <a:t>Highest rated company in Ofgem’s Stakeholder and Consumer Vulnerability incentive</a:t>
            </a:r>
            <a:endParaRPr lang="en-GB" sz="1100" dirty="0">
              <a:solidFill>
                <a:schemeClr val="bg1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080001" y="4288422"/>
            <a:ext cx="1732539" cy="12583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GB" b="1" dirty="0" smtClean="0">
                <a:solidFill>
                  <a:schemeClr val="bg1"/>
                </a:solidFill>
              </a:rPr>
              <a:t>40%</a:t>
            </a:r>
          </a:p>
          <a:p>
            <a:pPr algn="ctr"/>
            <a:endParaRPr lang="en-GB" sz="500" dirty="0" smtClean="0">
              <a:solidFill>
                <a:schemeClr val="bg1"/>
              </a:solidFill>
            </a:endParaRPr>
          </a:p>
          <a:p>
            <a:pPr algn="ctr"/>
            <a:r>
              <a:rPr lang="en-GB" sz="1100" dirty="0">
                <a:solidFill>
                  <a:schemeClr val="bg1"/>
                </a:solidFill>
              </a:rPr>
              <a:t>r</a:t>
            </a:r>
            <a:r>
              <a:rPr lang="en-GB" sz="1100" dirty="0" smtClean="0">
                <a:solidFill>
                  <a:schemeClr val="bg1"/>
                </a:solidFill>
              </a:rPr>
              <a:t>eduction in power cuts and 50% reduction in power cut durations</a:t>
            </a:r>
            <a:endParaRPr lang="en-GB" sz="1100" dirty="0">
              <a:solidFill>
                <a:schemeClr val="bg1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887782" y="4288422"/>
            <a:ext cx="1732539" cy="12583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GB" b="1" dirty="0" smtClean="0">
                <a:solidFill>
                  <a:schemeClr val="bg1"/>
                </a:solidFill>
              </a:rPr>
              <a:t>20%</a:t>
            </a:r>
          </a:p>
          <a:p>
            <a:pPr algn="ctr"/>
            <a:endParaRPr lang="en-GB" sz="500" dirty="0" smtClean="0">
              <a:solidFill>
                <a:schemeClr val="bg1"/>
              </a:solidFill>
            </a:endParaRPr>
          </a:p>
          <a:p>
            <a:pPr algn="ctr"/>
            <a:r>
              <a:rPr lang="en-GB" sz="1100" dirty="0" smtClean="0">
                <a:solidFill>
                  <a:schemeClr val="bg1"/>
                </a:solidFill>
              </a:rPr>
              <a:t>reduction in business carbon footprint in RIIO-ED1</a:t>
            </a:r>
            <a:endParaRPr lang="en-GB" sz="1100" dirty="0">
              <a:solidFill>
                <a:schemeClr val="bg1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7643257" y="4295682"/>
            <a:ext cx="1732539" cy="12583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GB" b="1" dirty="0" smtClean="0">
                <a:solidFill>
                  <a:schemeClr val="bg1"/>
                </a:solidFill>
              </a:rPr>
              <a:t>£37 million</a:t>
            </a:r>
          </a:p>
          <a:p>
            <a:pPr algn="ctr"/>
            <a:endParaRPr lang="en-GB" sz="500" dirty="0" smtClean="0">
              <a:solidFill>
                <a:schemeClr val="bg1"/>
              </a:solidFill>
            </a:endParaRPr>
          </a:p>
          <a:p>
            <a:pPr algn="ctr"/>
            <a:r>
              <a:rPr lang="en-GB" sz="1100" dirty="0" smtClean="0">
                <a:solidFill>
                  <a:schemeClr val="bg1"/>
                </a:solidFill>
              </a:rPr>
              <a:t>Savings delivered to fuel poor customer in RIIO-ED1 – four times more than any other DNO</a:t>
            </a:r>
            <a:endParaRPr lang="en-GB" sz="1100" dirty="0">
              <a:solidFill>
                <a:schemeClr val="bg1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9451038" y="4179569"/>
            <a:ext cx="1732539" cy="12583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GB" b="1" dirty="0" smtClean="0">
                <a:solidFill>
                  <a:schemeClr val="bg1"/>
                </a:solidFill>
              </a:rPr>
              <a:t>Largest flexibility</a:t>
            </a:r>
          </a:p>
          <a:p>
            <a:pPr algn="ctr"/>
            <a:r>
              <a:rPr lang="en-GB" sz="1100" dirty="0" smtClean="0">
                <a:solidFill>
                  <a:schemeClr val="bg1"/>
                </a:solidFill>
              </a:rPr>
              <a:t>programme in the UK, with 457MW procured and £39m deferred reinforcement</a:t>
            </a:r>
            <a:endParaRPr lang="en-GB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314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03306" y="1307591"/>
            <a:ext cx="5456586" cy="441341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 rot="10800000">
            <a:off x="364353" y="5854281"/>
            <a:ext cx="11195539" cy="54000"/>
          </a:xfrm>
          <a:prstGeom prst="rect">
            <a:avLst/>
          </a:prstGeom>
          <a:gradFill>
            <a:gsLst>
              <a:gs pos="0">
                <a:srgbClr val="4DB8A3"/>
              </a:gs>
              <a:gs pos="100000">
                <a:srgbClr val="2F6179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3231" y="6074284"/>
            <a:ext cx="1664677" cy="47629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92369" y="6354516"/>
            <a:ext cx="1355692" cy="18466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westernpower.co.uk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 flipV="1">
            <a:off x="0" y="-15732"/>
            <a:ext cx="12191999" cy="1293746"/>
          </a:xfrm>
          <a:prstGeom prst="rect">
            <a:avLst/>
          </a:prstGeom>
          <a:gradFill>
            <a:gsLst>
              <a:gs pos="0">
                <a:srgbClr val="2F6179"/>
              </a:gs>
              <a:gs pos="100000">
                <a:srgbClr val="4DB8A3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92368" y="436761"/>
            <a:ext cx="1119553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28600" lvl="0" indent="-228600">
              <a:spcBef>
                <a:spcPts val="1000"/>
              </a:spcBef>
            </a:pPr>
            <a:r>
              <a:rPr lang="en-US" sz="3600" b="1" dirty="0">
                <a:solidFill>
                  <a:srgbClr val="FFFFFF"/>
                </a:solidFill>
              </a:rPr>
              <a:t>Headlines of our plan </a:t>
            </a:r>
            <a:r>
              <a:rPr lang="en-US" sz="3600" b="1" i="1" dirty="0">
                <a:solidFill>
                  <a:srgbClr val="FFFFFF"/>
                </a:solidFill>
              </a:rPr>
              <a:t>- Commitments</a:t>
            </a:r>
            <a:endParaRPr lang="en-GB" sz="3600" b="1" i="1" dirty="0">
              <a:solidFill>
                <a:srgbClr val="FFFFFF"/>
              </a:solidFill>
            </a:endParaRPr>
          </a:p>
        </p:txBody>
      </p:sp>
      <p:sp>
        <p:nvSpPr>
          <p:cNvPr id="16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4704290" y="6264286"/>
            <a:ext cx="2743200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E740D0-88E9-FF4C-87D2-02E254C2EF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92369" y="1467746"/>
            <a:ext cx="6191895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200" b="1" dirty="0" smtClean="0">
                <a:solidFill>
                  <a:srgbClr val="4DB8A3"/>
                </a:solidFill>
                <a:latin typeface="Arial" charset="0"/>
                <a:ea typeface="Arial" charset="0"/>
                <a:cs typeface="Arial" charset="0"/>
              </a:rPr>
              <a:t>We have proposed </a:t>
            </a:r>
            <a:r>
              <a:rPr lang="en-GB" sz="2200" b="1" dirty="0" smtClean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rPr>
              <a:t>45</a:t>
            </a:r>
            <a:r>
              <a:rPr lang="en-GB" sz="2200" b="1" dirty="0" smtClean="0">
                <a:solidFill>
                  <a:srgbClr val="4DB8A3"/>
                </a:solidFill>
                <a:latin typeface="Arial" charset="0"/>
                <a:ea typeface="Arial" charset="0"/>
                <a:cs typeface="Arial" charset="0"/>
              </a:rPr>
              <a:t> core commitments</a:t>
            </a:r>
            <a:endParaRPr kumimoji="0" lang="en-GB" sz="2200" b="1" i="0" u="none" strike="noStrike" kern="1200" cap="none" spc="0" normalizeH="0" baseline="0" noProof="0" dirty="0">
              <a:ln>
                <a:noFill/>
              </a:ln>
              <a:solidFill>
                <a:srgbClr val="4DB8A3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459287" y="1966423"/>
            <a:ext cx="5397418" cy="32316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342900" indent="-342900">
              <a:buClr>
                <a:srgbClr val="4DB8A3"/>
              </a:buClr>
              <a:buFont typeface="Arial" charset="0"/>
              <a:buChar char="•"/>
              <a:defRPr/>
            </a:pPr>
            <a:r>
              <a:rPr lang="en-GB" sz="1400" dirty="0" smtClean="0">
                <a:solidFill>
                  <a:srgbClr val="E7E6E6">
                    <a:lumMod val="25000"/>
                  </a:srgbClr>
                </a:solidFill>
                <a:latin typeface="Arial" charset="0"/>
                <a:ea typeface="Arial" charset="0"/>
                <a:cs typeface="Arial" charset="0"/>
              </a:rPr>
              <a:t>We have followed a </a:t>
            </a:r>
            <a:r>
              <a:rPr lang="en-GB" sz="1400" b="1" dirty="0" smtClean="0">
                <a:solidFill>
                  <a:srgbClr val="E7E6E6">
                    <a:lumMod val="25000"/>
                  </a:srgbClr>
                </a:solidFill>
                <a:latin typeface="Arial" charset="0"/>
                <a:ea typeface="Arial" charset="0"/>
                <a:cs typeface="Arial" charset="0"/>
              </a:rPr>
              <a:t>five stage engagement process to co-create </a:t>
            </a:r>
            <a:r>
              <a:rPr lang="en-GB" sz="1400" dirty="0" smtClean="0">
                <a:solidFill>
                  <a:srgbClr val="E7E6E6">
                    <a:lumMod val="25000"/>
                  </a:srgbClr>
                </a:solidFill>
                <a:latin typeface="Arial" charset="0"/>
                <a:ea typeface="Arial" charset="0"/>
                <a:cs typeface="Arial" charset="0"/>
              </a:rPr>
              <a:t>them with stakeholders, from scratch</a:t>
            </a:r>
          </a:p>
          <a:p>
            <a:pPr marL="342900" indent="-342900">
              <a:buClr>
                <a:srgbClr val="4DB8A3"/>
              </a:buClr>
              <a:buFont typeface="Arial" charset="0"/>
              <a:buChar char="•"/>
              <a:defRPr/>
            </a:pPr>
            <a:endParaRPr lang="en-GB" sz="1400" dirty="0" smtClean="0">
              <a:solidFill>
                <a:srgbClr val="E7E6E6">
                  <a:lumMod val="25000"/>
                </a:srgbClr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Clr>
                <a:srgbClr val="4DB8A3"/>
              </a:buClr>
              <a:buFont typeface="Arial" charset="0"/>
              <a:buChar char="•"/>
              <a:defRPr/>
            </a:pP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They have been </a:t>
            </a:r>
            <a:r>
              <a:rPr kumimoji="0" lang="en-GB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significantly refined and negotiated</a:t>
            </a: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, with over 3,000 stakeholders inputting in the last 6 months alone</a:t>
            </a:r>
            <a:r>
              <a:rPr kumimoji="0" lang="en-GB" sz="1400" b="0" i="0" u="none" strike="noStrike" kern="1200" cap="none" spc="0" normalizeH="0" noProof="0" dirty="0" smtClean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to refine</a:t>
            </a: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BP1 to BP2 to BP3</a:t>
            </a:r>
          </a:p>
          <a:p>
            <a:pPr marL="342900" indent="-342900">
              <a:buClr>
                <a:srgbClr val="4DB8A3"/>
              </a:buClr>
              <a:buFont typeface="Arial" charset="0"/>
              <a:buChar char="•"/>
              <a:defRPr/>
            </a:pPr>
            <a:endParaRPr kumimoji="0" lang="en-GB" sz="1400" b="0" i="0" u="none" strike="noStrike" kern="1200" cap="none" spc="0" normalizeH="0" baseline="0" noProof="0" dirty="0" smtClean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Clr>
                <a:srgbClr val="4DB8A3"/>
              </a:buClr>
              <a:buFont typeface="Arial" charset="0"/>
              <a:buChar char="•"/>
              <a:defRPr/>
            </a:pPr>
            <a:endParaRPr lang="en-GB" sz="1400" dirty="0">
              <a:solidFill>
                <a:srgbClr val="E7E6E6">
                  <a:lumMod val="25000"/>
                </a:srgbClr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Clr>
                <a:srgbClr val="4DB8A3"/>
              </a:buClr>
              <a:buFont typeface="Arial" charset="0"/>
              <a:buChar char="•"/>
              <a:defRPr/>
            </a:pPr>
            <a:endParaRPr kumimoji="0" lang="en-GB" sz="1400" b="0" i="0" u="none" strike="noStrike" kern="1200" cap="none" spc="0" normalizeH="0" baseline="0" noProof="0" dirty="0" smtClean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Clr>
                <a:srgbClr val="4DB8A3"/>
              </a:buClr>
              <a:buFont typeface="Arial" charset="0"/>
              <a:buChar char="•"/>
              <a:defRPr/>
            </a:pPr>
            <a:endParaRPr lang="en-GB" sz="1400" dirty="0">
              <a:solidFill>
                <a:srgbClr val="E7E6E6">
                  <a:lumMod val="25000"/>
                </a:srgbClr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Clr>
                <a:srgbClr val="4DB8A3"/>
              </a:buClr>
              <a:buFont typeface="Arial" charset="0"/>
              <a:buChar char="•"/>
              <a:defRPr/>
            </a:pPr>
            <a:endParaRPr kumimoji="0" lang="en-GB" sz="1400" b="0" i="0" u="none" strike="noStrike" kern="1200" cap="none" spc="0" normalizeH="0" baseline="0" noProof="0" dirty="0" smtClean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Clr>
                <a:srgbClr val="4DB8A3"/>
              </a:buClr>
              <a:buFont typeface="Arial" charset="0"/>
              <a:buChar char="•"/>
              <a:defRPr/>
            </a:pPr>
            <a:r>
              <a:rPr lang="en-GB" sz="1400" b="1" dirty="0" smtClean="0">
                <a:solidFill>
                  <a:srgbClr val="E7E6E6">
                    <a:lumMod val="25000"/>
                  </a:srgbClr>
                </a:solidFill>
                <a:latin typeface="Arial" charset="0"/>
                <a:ea typeface="Arial" charset="0"/>
                <a:cs typeface="Arial" charset="0"/>
              </a:rPr>
              <a:t>Consolidated, specific and measurable</a:t>
            </a:r>
          </a:p>
          <a:p>
            <a:pPr marL="342900" indent="-342900">
              <a:buClr>
                <a:srgbClr val="4DB8A3"/>
              </a:buClr>
              <a:buFont typeface="Arial" charset="0"/>
              <a:buChar char="•"/>
              <a:defRPr/>
            </a:pPr>
            <a:endParaRPr lang="en-GB" sz="1400" dirty="0" smtClean="0">
              <a:solidFill>
                <a:srgbClr val="E7E6E6">
                  <a:lumMod val="25000"/>
                </a:srgbClr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Clr>
                <a:srgbClr val="4DB8A3"/>
              </a:buClr>
              <a:buFont typeface="Arial" charset="0"/>
              <a:buChar char="•"/>
              <a:defRPr/>
            </a:pPr>
            <a:r>
              <a:rPr lang="en-GB" sz="1400" dirty="0">
                <a:solidFill>
                  <a:srgbClr val="E7E6E6">
                    <a:lumMod val="25000"/>
                  </a:srgbClr>
                </a:solidFill>
                <a:latin typeface="Arial" charset="0"/>
                <a:ea typeface="Arial" charset="0"/>
                <a:cs typeface="Arial" charset="0"/>
              </a:rPr>
              <a:t>W</a:t>
            </a:r>
            <a:r>
              <a:rPr lang="en-GB" sz="1400" dirty="0" smtClean="0">
                <a:solidFill>
                  <a:srgbClr val="E7E6E6">
                    <a:lumMod val="25000"/>
                  </a:srgbClr>
                </a:solidFill>
                <a:latin typeface="Arial" charset="0"/>
                <a:ea typeface="Arial" charset="0"/>
                <a:cs typeface="Arial" charset="0"/>
              </a:rPr>
              <a:t>ith a </a:t>
            </a:r>
            <a:r>
              <a:rPr lang="en-GB" sz="1400" b="1" dirty="0" smtClean="0">
                <a:solidFill>
                  <a:srgbClr val="E7E6E6">
                    <a:lumMod val="25000"/>
                  </a:srgbClr>
                </a:solidFill>
                <a:latin typeface="Arial" charset="0"/>
                <a:ea typeface="Arial" charset="0"/>
                <a:cs typeface="Arial" charset="0"/>
              </a:rPr>
              <a:t>clear focus on outcomes </a:t>
            </a:r>
            <a:r>
              <a:rPr lang="en-GB" sz="1400" dirty="0" smtClean="0">
                <a:solidFill>
                  <a:srgbClr val="E7E6E6">
                    <a:lumMod val="25000"/>
                  </a:srgbClr>
                </a:solidFill>
                <a:latin typeface="Arial" charset="0"/>
                <a:ea typeface="Arial" charset="0"/>
                <a:cs typeface="Arial" charset="0"/>
              </a:rPr>
              <a:t>and the benefits they will achieve for our customers</a:t>
            </a: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161589" y="3375692"/>
            <a:ext cx="3800269" cy="729908"/>
            <a:chOff x="1161589" y="3375692"/>
            <a:chExt cx="3800269" cy="729908"/>
          </a:xfrm>
        </p:grpSpPr>
        <p:sp>
          <p:nvSpPr>
            <p:cNvPr id="26" name="Oval 25"/>
            <p:cNvSpPr/>
            <p:nvPr/>
          </p:nvSpPr>
          <p:spPr>
            <a:xfrm>
              <a:off x="1194262" y="3385600"/>
              <a:ext cx="720000" cy="720000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b="1" dirty="0" smtClean="0"/>
                <a:t>67</a:t>
              </a:r>
            </a:p>
            <a:p>
              <a:pPr algn="ctr"/>
              <a:endParaRPr lang="en-GB" sz="1000" b="1" dirty="0" smtClean="0"/>
            </a:p>
          </p:txBody>
        </p:sp>
        <p:sp>
          <p:nvSpPr>
            <p:cNvPr id="27" name="Oval 26"/>
            <p:cNvSpPr/>
            <p:nvPr/>
          </p:nvSpPr>
          <p:spPr>
            <a:xfrm>
              <a:off x="2718262" y="3375692"/>
              <a:ext cx="720000" cy="720000"/>
            </a:xfrm>
            <a:prstGeom prst="ellipse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b="1" dirty="0" smtClean="0"/>
                <a:t>58</a:t>
              </a:r>
            </a:p>
            <a:p>
              <a:pPr algn="ctr"/>
              <a:endParaRPr lang="en-GB" sz="1000" b="1" dirty="0"/>
            </a:p>
          </p:txBody>
        </p:sp>
        <p:sp>
          <p:nvSpPr>
            <p:cNvPr id="28" name="Oval 27"/>
            <p:cNvSpPr/>
            <p:nvPr/>
          </p:nvSpPr>
          <p:spPr>
            <a:xfrm>
              <a:off x="4199590" y="3385600"/>
              <a:ext cx="720000" cy="7200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b="1" dirty="0" smtClean="0"/>
                <a:t>45</a:t>
              </a:r>
            </a:p>
            <a:p>
              <a:pPr algn="ctr"/>
              <a:endParaRPr lang="en-GB" sz="1000" b="1" dirty="0"/>
            </a:p>
          </p:txBody>
        </p:sp>
        <p:sp>
          <p:nvSpPr>
            <p:cNvPr id="29" name="Right Arrow 28"/>
            <p:cNvSpPr/>
            <p:nvPr/>
          </p:nvSpPr>
          <p:spPr>
            <a:xfrm>
              <a:off x="2097769" y="3524960"/>
              <a:ext cx="436986" cy="393818"/>
            </a:xfrm>
            <a:prstGeom prst="rightArrow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ight Arrow 29"/>
            <p:cNvSpPr/>
            <p:nvPr/>
          </p:nvSpPr>
          <p:spPr>
            <a:xfrm>
              <a:off x="3624817" y="3524960"/>
              <a:ext cx="436986" cy="393818"/>
            </a:xfrm>
            <a:prstGeom prst="rightArrow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1161589" y="3754226"/>
              <a:ext cx="795411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800" dirty="0" smtClean="0">
                  <a:solidFill>
                    <a:schemeClr val="bg1"/>
                  </a:solidFill>
                </a:rPr>
                <a:t>commitments</a:t>
              </a:r>
              <a:endParaRPr lang="en-GB" sz="800" dirty="0">
                <a:solidFill>
                  <a:schemeClr val="bg1"/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2694214" y="3751354"/>
              <a:ext cx="795411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800" dirty="0" smtClean="0">
                  <a:solidFill>
                    <a:schemeClr val="bg1"/>
                  </a:solidFill>
                </a:rPr>
                <a:t>commitments</a:t>
              </a:r>
              <a:endParaRPr lang="en-GB" sz="800" dirty="0">
                <a:solidFill>
                  <a:schemeClr val="bg1"/>
                </a:solidFill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166447" y="3748483"/>
              <a:ext cx="795411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800" dirty="0" smtClean="0">
                  <a:solidFill>
                    <a:schemeClr val="bg1"/>
                  </a:solidFill>
                </a:rPr>
                <a:t>commitments</a:t>
              </a:r>
              <a:endParaRPr lang="en-GB" sz="8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98911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Western Power Distribution Theme">
      <a:dk1>
        <a:srgbClr val="000000"/>
      </a:dk1>
      <a:lt1>
        <a:srgbClr val="FFFFFF"/>
      </a:lt1>
      <a:dk2>
        <a:srgbClr val="626669"/>
      </a:dk2>
      <a:lt2>
        <a:srgbClr val="E7E6E6"/>
      </a:lt2>
      <a:accent1>
        <a:srgbClr val="507F70"/>
      </a:accent1>
      <a:accent2>
        <a:srgbClr val="40C1AB"/>
      </a:accent2>
      <a:accent3>
        <a:srgbClr val="33657F"/>
      </a:accent3>
      <a:accent4>
        <a:srgbClr val="A0DAB2"/>
      </a:accent4>
      <a:accent5>
        <a:srgbClr val="702082"/>
      </a:accent5>
      <a:accent6>
        <a:srgbClr val="A05EB5"/>
      </a:accent6>
      <a:hlink>
        <a:srgbClr val="40C1AB"/>
      </a:hlink>
      <a:folHlink>
        <a:srgbClr val="A0DAB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WPD Oct 2020">
      <a:dk1>
        <a:srgbClr val="000000"/>
      </a:dk1>
      <a:lt1>
        <a:srgbClr val="FFFFFF"/>
      </a:lt1>
      <a:dk2>
        <a:srgbClr val="626669"/>
      </a:dk2>
      <a:lt2>
        <a:srgbClr val="E7E6E6"/>
      </a:lt2>
      <a:accent1>
        <a:srgbClr val="507F70"/>
      </a:accent1>
      <a:accent2>
        <a:srgbClr val="40C1AB"/>
      </a:accent2>
      <a:accent3>
        <a:srgbClr val="33657F"/>
      </a:accent3>
      <a:accent4>
        <a:srgbClr val="A0DAB2"/>
      </a:accent4>
      <a:accent5>
        <a:srgbClr val="702082"/>
      </a:accent5>
      <a:accent6>
        <a:srgbClr val="A05EB5"/>
      </a:accent6>
      <a:hlink>
        <a:srgbClr val="40C1AB"/>
      </a:hlink>
      <a:folHlink>
        <a:srgbClr val="A0DAB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Western Power Distribution Theme">
      <a:dk1>
        <a:srgbClr val="000000"/>
      </a:dk1>
      <a:lt1>
        <a:srgbClr val="FFFFFF"/>
      </a:lt1>
      <a:dk2>
        <a:srgbClr val="626669"/>
      </a:dk2>
      <a:lt2>
        <a:srgbClr val="E7E6E6"/>
      </a:lt2>
      <a:accent1>
        <a:srgbClr val="507F70"/>
      </a:accent1>
      <a:accent2>
        <a:srgbClr val="40C1AB"/>
      </a:accent2>
      <a:accent3>
        <a:srgbClr val="33657F"/>
      </a:accent3>
      <a:accent4>
        <a:srgbClr val="A0DAB2"/>
      </a:accent4>
      <a:accent5>
        <a:srgbClr val="702082"/>
      </a:accent5>
      <a:accent6>
        <a:srgbClr val="A05EB5"/>
      </a:accent6>
      <a:hlink>
        <a:srgbClr val="40C1AB"/>
      </a:hlink>
      <a:folHlink>
        <a:srgbClr val="A0DAB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06CD11356F9364AA9D0ADA9AE97DC6F" ma:contentTypeVersion="12" ma:contentTypeDescription="Create a new document." ma:contentTypeScope="" ma:versionID="54307032768a4b1bf6726abf0fe101b5">
  <xsd:schema xmlns:xsd="http://www.w3.org/2001/XMLSchema" xmlns:xs="http://www.w3.org/2001/XMLSchema" xmlns:p="http://schemas.microsoft.com/office/2006/metadata/properties" xmlns:ns2="788f93a6-51d7-451f-8619-d0dae2d69888" xmlns:ns3="d5836170-9adc-41e5-bb13-bbf428720564" targetNamespace="http://schemas.microsoft.com/office/2006/metadata/properties" ma:root="true" ma:fieldsID="19efec8517bbeb48874d5d0581b36c7c" ns2:_="" ns3:_="">
    <xsd:import namespace="788f93a6-51d7-451f-8619-d0dae2d69888"/>
    <xsd:import namespace="d5836170-9adc-41e5-bb13-bbf42872056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OCR" minOccurs="0"/>
                <xsd:element ref="ns2:MediaServiceEventHashCode" minOccurs="0"/>
                <xsd:element ref="ns2:MediaServiceGenerationTime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88f93a6-51d7-451f-8619-d0dae2d6988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2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5836170-9adc-41e5-bb13-bbf428720564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FACE0F1-DD39-4FBF-9B5E-D22198BB0A1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88f93a6-51d7-451f-8619-d0dae2d69888"/>
    <ds:schemaRef ds:uri="d5836170-9adc-41e5-bb13-bbf42872056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1E73D6D-6F41-4328-8DD6-CB7C529D79C4}">
  <ds:schemaRefs>
    <ds:schemaRef ds:uri="http://schemas.openxmlformats.org/package/2006/metadata/core-properties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schemas.microsoft.com/office/infopath/2007/PartnerControls"/>
    <ds:schemaRef ds:uri="d5836170-9adc-41e5-bb13-bbf428720564"/>
    <ds:schemaRef ds:uri="http://purl.org/dc/terms/"/>
    <ds:schemaRef ds:uri="788f93a6-51d7-451f-8619-d0dae2d69888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8550EA7F-22A5-48E6-BBF5-F9152AF0178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10550</TotalTime>
  <Words>2016</Words>
  <Application>Microsoft Office PowerPoint</Application>
  <PresentationFormat>Widescreen</PresentationFormat>
  <Paragraphs>351</Paragraphs>
  <Slides>16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25" baseType="lpstr">
      <vt:lpstr>.AppleSystemUIFont</vt:lpstr>
      <vt:lpstr>Arial</vt:lpstr>
      <vt:lpstr>Calibri</vt:lpstr>
      <vt:lpstr>Calibri Light</vt:lpstr>
      <vt:lpstr>Times New Roman</vt:lpstr>
      <vt:lpstr>Wingdings</vt:lpstr>
      <vt:lpstr>1_Office Theme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Western Power Distribution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Allcock, Richard N.</dc:creator>
  <cp:lastModifiedBy>Wilkes, Alex</cp:lastModifiedBy>
  <cp:revision>363</cp:revision>
  <dcterms:created xsi:type="dcterms:W3CDTF">2020-10-06T08:15:48Z</dcterms:created>
  <dcterms:modified xsi:type="dcterms:W3CDTF">2021-07-20T12:14:05Z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0x010100806CD11356F9364AA9D0ADA9AE97DC6F</vt:lpwstr>
  </property>
</Properties>
</file>